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9" r:id="rId2"/>
    <p:sldId id="261" r:id="rId3"/>
    <p:sldId id="260" r:id="rId4"/>
    <p:sldId id="274" r:id="rId5"/>
    <p:sldId id="257" r:id="rId6"/>
    <p:sldId id="270" r:id="rId7"/>
    <p:sldId id="269" r:id="rId8"/>
    <p:sldId id="258" r:id="rId9"/>
    <p:sldId id="262" r:id="rId10"/>
    <p:sldId id="281" r:id="rId11"/>
    <p:sldId id="263" r:id="rId12"/>
    <p:sldId id="275" r:id="rId13"/>
    <p:sldId id="278" r:id="rId14"/>
    <p:sldId id="271" r:id="rId15"/>
    <p:sldId id="279" r:id="rId16"/>
    <p:sldId id="264" r:id="rId17"/>
    <p:sldId id="265" r:id="rId18"/>
    <p:sldId id="266" r:id="rId19"/>
    <p:sldId id="273" r:id="rId20"/>
    <p:sldId id="267" r:id="rId21"/>
    <p:sldId id="268" r:id="rId22"/>
    <p:sldId id="276" r:id="rId23"/>
    <p:sldId id="277" r:id="rId24"/>
    <p:sldId id="286" r:id="rId25"/>
    <p:sldId id="289" r:id="rId26"/>
    <p:sldId id="300" r:id="rId27"/>
    <p:sldId id="287" r:id="rId28"/>
    <p:sldId id="290" r:id="rId29"/>
    <p:sldId id="301" r:id="rId30"/>
    <p:sldId id="288" r:id="rId31"/>
    <p:sldId id="302" r:id="rId32"/>
    <p:sldId id="280" r:id="rId33"/>
    <p:sldId id="282" r:id="rId34"/>
    <p:sldId id="272" r:id="rId35"/>
    <p:sldId id="283" r:id="rId36"/>
    <p:sldId id="303" r:id="rId37"/>
    <p:sldId id="284" r:id="rId38"/>
    <p:sldId id="285" r:id="rId39"/>
    <p:sldId id="291" r:id="rId40"/>
    <p:sldId id="292" r:id="rId41"/>
    <p:sldId id="293" r:id="rId42"/>
    <p:sldId id="295" r:id="rId43"/>
    <p:sldId id="298" r:id="rId44"/>
    <p:sldId id="299" r:id="rId45"/>
  </p:sldIdLst>
  <p:sldSz cx="9144000" cy="6858000" type="screen4x3"/>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GT"/>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E46AF-2FB2-4E49-B0FF-E377D157CE4F}" type="datetimeFigureOut">
              <a:rPr lang="es-GT" smtClean="0"/>
              <a:t>28/04/2018</a:t>
            </a:fld>
            <a:endParaRPr lang="es-GT"/>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GT"/>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GT"/>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33E7C-9104-42DD-A047-ADEDE1FE6560}" type="slidenum">
              <a:rPr lang="es-GT" smtClean="0"/>
              <a:t>‹Nº›</a:t>
            </a:fld>
            <a:endParaRPr lang="es-GT"/>
          </a:p>
        </p:txBody>
      </p:sp>
    </p:spTree>
    <p:extLst>
      <p:ext uri="{BB962C8B-B14F-4D97-AF65-F5344CB8AC3E}">
        <p14:creationId xmlns:p14="http://schemas.microsoft.com/office/powerpoint/2010/main" val="3226049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GT" dirty="0" smtClean="0"/>
              <a:t>,</a:t>
            </a:r>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27</a:t>
            </a:fld>
            <a:endParaRPr lang="es-GT"/>
          </a:p>
        </p:txBody>
      </p:sp>
    </p:spTree>
    <p:extLst>
      <p:ext uri="{BB962C8B-B14F-4D97-AF65-F5344CB8AC3E}">
        <p14:creationId xmlns:p14="http://schemas.microsoft.com/office/powerpoint/2010/main" val="141733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GT" dirty="0" smtClean="0"/>
              <a:t>,</a:t>
            </a:r>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28</a:t>
            </a:fld>
            <a:endParaRPr lang="es-GT"/>
          </a:p>
        </p:txBody>
      </p:sp>
    </p:spTree>
    <p:extLst>
      <p:ext uri="{BB962C8B-B14F-4D97-AF65-F5344CB8AC3E}">
        <p14:creationId xmlns:p14="http://schemas.microsoft.com/office/powerpoint/2010/main" val="1417336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38</a:t>
            </a:fld>
            <a:endParaRPr lang="es-GT"/>
          </a:p>
        </p:txBody>
      </p:sp>
    </p:spTree>
    <p:extLst>
      <p:ext uri="{BB962C8B-B14F-4D97-AF65-F5344CB8AC3E}">
        <p14:creationId xmlns:p14="http://schemas.microsoft.com/office/powerpoint/2010/main" val="143434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39</a:t>
            </a:fld>
            <a:endParaRPr lang="es-GT"/>
          </a:p>
        </p:txBody>
      </p:sp>
    </p:spTree>
    <p:extLst>
      <p:ext uri="{BB962C8B-B14F-4D97-AF65-F5344CB8AC3E}">
        <p14:creationId xmlns:p14="http://schemas.microsoft.com/office/powerpoint/2010/main" val="143434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40</a:t>
            </a:fld>
            <a:endParaRPr lang="es-GT"/>
          </a:p>
        </p:txBody>
      </p:sp>
    </p:spTree>
    <p:extLst>
      <p:ext uri="{BB962C8B-B14F-4D97-AF65-F5344CB8AC3E}">
        <p14:creationId xmlns:p14="http://schemas.microsoft.com/office/powerpoint/2010/main" val="143434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41</a:t>
            </a:fld>
            <a:endParaRPr lang="es-GT"/>
          </a:p>
        </p:txBody>
      </p:sp>
    </p:spTree>
    <p:extLst>
      <p:ext uri="{BB962C8B-B14F-4D97-AF65-F5344CB8AC3E}">
        <p14:creationId xmlns:p14="http://schemas.microsoft.com/office/powerpoint/2010/main" val="1434342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42</a:t>
            </a:fld>
            <a:endParaRPr lang="es-GT"/>
          </a:p>
        </p:txBody>
      </p:sp>
    </p:spTree>
    <p:extLst>
      <p:ext uri="{BB962C8B-B14F-4D97-AF65-F5344CB8AC3E}">
        <p14:creationId xmlns:p14="http://schemas.microsoft.com/office/powerpoint/2010/main" val="143434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43</a:t>
            </a:fld>
            <a:endParaRPr lang="es-GT"/>
          </a:p>
        </p:txBody>
      </p:sp>
    </p:spTree>
    <p:extLst>
      <p:ext uri="{BB962C8B-B14F-4D97-AF65-F5344CB8AC3E}">
        <p14:creationId xmlns:p14="http://schemas.microsoft.com/office/powerpoint/2010/main" val="143434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GT" dirty="0"/>
          </a:p>
        </p:txBody>
      </p:sp>
      <p:sp>
        <p:nvSpPr>
          <p:cNvPr id="4" name="3 Marcador de número de diapositiva"/>
          <p:cNvSpPr>
            <a:spLocks noGrp="1"/>
          </p:cNvSpPr>
          <p:nvPr>
            <p:ph type="sldNum" sz="quarter" idx="10"/>
          </p:nvPr>
        </p:nvSpPr>
        <p:spPr/>
        <p:txBody>
          <a:bodyPr/>
          <a:lstStyle/>
          <a:p>
            <a:fld id="{2F433E7C-9104-42DD-A047-ADEDE1FE6560}" type="slidenum">
              <a:rPr lang="es-GT" smtClean="0"/>
              <a:t>44</a:t>
            </a:fld>
            <a:endParaRPr lang="es-GT"/>
          </a:p>
        </p:txBody>
      </p:sp>
    </p:spTree>
    <p:extLst>
      <p:ext uri="{BB962C8B-B14F-4D97-AF65-F5344CB8AC3E}">
        <p14:creationId xmlns:p14="http://schemas.microsoft.com/office/powerpoint/2010/main" val="143434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GT"/>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GT"/>
          </a:p>
        </p:txBody>
      </p:sp>
      <p:sp>
        <p:nvSpPr>
          <p:cNvPr id="4" name="3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420091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1330096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GT"/>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170746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2748265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5" name="4 Marcador de pie de página"/>
          <p:cNvSpPr>
            <a:spLocks noGrp="1"/>
          </p:cNvSpPr>
          <p:nvPr>
            <p:ph type="ftr" sz="quarter" idx="11"/>
          </p:nvPr>
        </p:nvSpPr>
        <p:spPr/>
        <p:txBody>
          <a:bodyPr/>
          <a:lstStyle/>
          <a:p>
            <a:endParaRPr lang="es-GT"/>
          </a:p>
        </p:txBody>
      </p:sp>
      <p:sp>
        <p:nvSpPr>
          <p:cNvPr id="6" name="5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4257248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4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6" name="5 Marcador de pie de página"/>
          <p:cNvSpPr>
            <a:spLocks noGrp="1"/>
          </p:cNvSpPr>
          <p:nvPr>
            <p:ph type="ftr" sz="quarter" idx="11"/>
          </p:nvPr>
        </p:nvSpPr>
        <p:spPr/>
        <p:txBody>
          <a:bodyPr/>
          <a:lstStyle/>
          <a:p>
            <a:endParaRPr lang="es-GT"/>
          </a:p>
        </p:txBody>
      </p:sp>
      <p:sp>
        <p:nvSpPr>
          <p:cNvPr id="7" name="6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42016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7" name="6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8" name="7 Marcador de pie de página"/>
          <p:cNvSpPr>
            <a:spLocks noGrp="1"/>
          </p:cNvSpPr>
          <p:nvPr>
            <p:ph type="ftr" sz="quarter" idx="11"/>
          </p:nvPr>
        </p:nvSpPr>
        <p:spPr/>
        <p:txBody>
          <a:bodyPr/>
          <a:lstStyle/>
          <a:p>
            <a:endParaRPr lang="es-GT"/>
          </a:p>
        </p:txBody>
      </p:sp>
      <p:sp>
        <p:nvSpPr>
          <p:cNvPr id="9" name="8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495901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GT"/>
          </a:p>
        </p:txBody>
      </p:sp>
      <p:sp>
        <p:nvSpPr>
          <p:cNvPr id="3" name="2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4" name="3 Marcador de pie de página"/>
          <p:cNvSpPr>
            <a:spLocks noGrp="1"/>
          </p:cNvSpPr>
          <p:nvPr>
            <p:ph type="ftr" sz="quarter" idx="11"/>
          </p:nvPr>
        </p:nvSpPr>
        <p:spPr/>
        <p:txBody>
          <a:bodyPr/>
          <a:lstStyle/>
          <a:p>
            <a:endParaRPr lang="es-GT"/>
          </a:p>
        </p:txBody>
      </p:sp>
      <p:sp>
        <p:nvSpPr>
          <p:cNvPr id="5" name="4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13184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3" name="2 Marcador de pie de página"/>
          <p:cNvSpPr>
            <a:spLocks noGrp="1"/>
          </p:cNvSpPr>
          <p:nvPr>
            <p:ph type="ftr" sz="quarter" idx="11"/>
          </p:nvPr>
        </p:nvSpPr>
        <p:spPr/>
        <p:txBody>
          <a:bodyPr/>
          <a:lstStyle/>
          <a:p>
            <a:endParaRPr lang="es-GT"/>
          </a:p>
        </p:txBody>
      </p:sp>
      <p:sp>
        <p:nvSpPr>
          <p:cNvPr id="4" name="3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265552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GT"/>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6" name="5 Marcador de pie de página"/>
          <p:cNvSpPr>
            <a:spLocks noGrp="1"/>
          </p:cNvSpPr>
          <p:nvPr>
            <p:ph type="ftr" sz="quarter" idx="11"/>
          </p:nvPr>
        </p:nvSpPr>
        <p:spPr/>
        <p:txBody>
          <a:bodyPr/>
          <a:lstStyle/>
          <a:p>
            <a:endParaRPr lang="es-GT"/>
          </a:p>
        </p:txBody>
      </p:sp>
      <p:sp>
        <p:nvSpPr>
          <p:cNvPr id="7" name="6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421407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GT"/>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C8E8C13-B66D-4D55-8A01-1378E6BD27A4}" type="datetimeFigureOut">
              <a:rPr lang="es-GT" smtClean="0"/>
              <a:t>28/04/2018</a:t>
            </a:fld>
            <a:endParaRPr lang="es-GT"/>
          </a:p>
        </p:txBody>
      </p:sp>
      <p:sp>
        <p:nvSpPr>
          <p:cNvPr id="6" name="5 Marcador de pie de página"/>
          <p:cNvSpPr>
            <a:spLocks noGrp="1"/>
          </p:cNvSpPr>
          <p:nvPr>
            <p:ph type="ftr" sz="quarter" idx="11"/>
          </p:nvPr>
        </p:nvSpPr>
        <p:spPr/>
        <p:txBody>
          <a:bodyPr/>
          <a:lstStyle/>
          <a:p>
            <a:endParaRPr lang="es-GT"/>
          </a:p>
        </p:txBody>
      </p:sp>
      <p:sp>
        <p:nvSpPr>
          <p:cNvPr id="7" name="6 Marcador de número de diapositiva"/>
          <p:cNvSpPr>
            <a:spLocks noGrp="1"/>
          </p:cNvSpPr>
          <p:nvPr>
            <p:ph type="sldNum" sz="quarter" idx="12"/>
          </p:nvPr>
        </p:nvSpPr>
        <p:spPr/>
        <p:txBody>
          <a:bodyPr/>
          <a:lstStyle/>
          <a:p>
            <a:fld id="{43233BAF-598E-411B-8515-C9CBF710EAEE}" type="slidenum">
              <a:rPr lang="es-GT" smtClean="0"/>
              <a:t>‹Nº›</a:t>
            </a:fld>
            <a:endParaRPr lang="es-GT"/>
          </a:p>
        </p:txBody>
      </p:sp>
    </p:spTree>
    <p:extLst>
      <p:ext uri="{BB962C8B-B14F-4D97-AF65-F5344CB8AC3E}">
        <p14:creationId xmlns:p14="http://schemas.microsoft.com/office/powerpoint/2010/main" val="116671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GT"/>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GT"/>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8E8C13-B66D-4D55-8A01-1378E6BD27A4}" type="datetimeFigureOut">
              <a:rPr lang="es-GT" smtClean="0"/>
              <a:t>28/04/2018</a:t>
            </a:fld>
            <a:endParaRPr lang="es-GT"/>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33BAF-598E-411B-8515-C9CBF710EAEE}" type="slidenum">
              <a:rPr lang="es-GT" smtClean="0"/>
              <a:t>‹Nº›</a:t>
            </a:fld>
            <a:endParaRPr lang="es-GT"/>
          </a:p>
        </p:txBody>
      </p:sp>
    </p:spTree>
    <p:extLst>
      <p:ext uri="{BB962C8B-B14F-4D97-AF65-F5344CB8AC3E}">
        <p14:creationId xmlns:p14="http://schemas.microsoft.com/office/powerpoint/2010/main" val="4248038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 y="0"/>
            <a:ext cx="9135747"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51520" y="44624"/>
            <a:ext cx="8640960" cy="2123658"/>
          </a:xfrm>
          <a:prstGeom prst="rect">
            <a:avLst/>
          </a:prstGeom>
        </p:spPr>
        <p:txBody>
          <a:bodyPr wrap="square">
            <a:spAutoFit/>
          </a:bodyPr>
          <a:lstStyle/>
          <a:p>
            <a:pPr algn="ctr"/>
            <a:r>
              <a:rPr lang="es-GT" sz="66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El camino y el acción pastoral de la iglesia</a:t>
            </a:r>
          </a:p>
        </p:txBody>
      </p:sp>
      <p:sp>
        <p:nvSpPr>
          <p:cNvPr id="3" name="2 CuadroTexto"/>
          <p:cNvSpPr txBox="1"/>
          <p:nvPr/>
        </p:nvSpPr>
        <p:spPr>
          <a:xfrm>
            <a:off x="0" y="6021288"/>
            <a:ext cx="8892480" cy="646331"/>
          </a:xfrm>
          <a:prstGeom prst="rect">
            <a:avLst/>
          </a:prstGeom>
          <a:noFill/>
        </p:spPr>
        <p:txBody>
          <a:bodyPr wrap="square" rtlCol="0">
            <a:spAutoFit/>
          </a:bodyPr>
          <a:lstStyle/>
          <a:p>
            <a:pPr algn="ctr"/>
            <a:r>
              <a:rPr lang="es-GT" sz="3600" b="1" dirty="0" smtClean="0">
                <a:effectLst>
                  <a:outerShdw blurRad="38100" dist="38100" dir="2700000" algn="tl">
                    <a:srgbClr val="000000">
                      <a:alpha val="43137"/>
                    </a:srgbClr>
                  </a:outerShdw>
                </a:effectLst>
                <a:latin typeface="Times New Roman" pitchFamily="18" charset="0"/>
                <a:cs typeface="Times New Roman" pitchFamily="18" charset="0"/>
              </a:rPr>
              <a:t>FUNDAMENTO BÍBLICO E HISTÓRICO</a:t>
            </a:r>
            <a:endParaRPr lang="es-GT" sz="36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1791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8640960" cy="6001643"/>
          </a:xfrm>
          <a:prstGeom prst="rect">
            <a:avLst/>
          </a:prstGeom>
          <a:noFill/>
        </p:spPr>
        <p:txBody>
          <a:bodyPr wrap="square" rtlCol="0">
            <a:spAutoFit/>
          </a:bodyPr>
          <a:lstStyle/>
          <a:p>
            <a:pPr algn="ctr"/>
            <a:r>
              <a:rPr lang="es-GT" sz="3200" b="1" i="1" dirty="0" smtClean="0">
                <a:effectLst>
                  <a:outerShdw blurRad="38100" dist="38100" dir="2700000" algn="tl">
                    <a:srgbClr val="000000">
                      <a:alpha val="43137"/>
                    </a:srgbClr>
                  </a:outerShdw>
                </a:effectLst>
                <a:latin typeface="Times New Roman" pitchFamily="18" charset="0"/>
                <a:cs typeface="Times New Roman" pitchFamily="18" charset="0"/>
              </a:rPr>
              <a:t>Los pastores son </a:t>
            </a:r>
            <a:r>
              <a:rPr lang="es-GT" sz="3200" b="1" i="1" dirty="0" err="1" smtClean="0">
                <a:effectLst>
                  <a:outerShdw blurRad="38100" dist="38100" dir="2700000" algn="tl">
                    <a:srgbClr val="000000">
                      <a:alpha val="43137"/>
                    </a:srgbClr>
                  </a:outerShdw>
                </a:effectLst>
                <a:latin typeface="Times New Roman" pitchFamily="18" charset="0"/>
                <a:cs typeface="Times New Roman" pitchFamily="18" charset="0"/>
              </a:rPr>
              <a:t>seminómadas</a:t>
            </a:r>
            <a:r>
              <a:rPr lang="es-GT" sz="3200" b="1" i="1" dirty="0" smtClean="0">
                <a:effectLst>
                  <a:outerShdw blurRad="38100" dist="38100" dir="2700000" algn="tl">
                    <a:srgbClr val="000000">
                      <a:alpha val="43137"/>
                    </a:srgbClr>
                  </a:outerShdw>
                </a:effectLst>
                <a:latin typeface="Times New Roman" pitchFamily="18" charset="0"/>
                <a:cs typeface="Times New Roman" pitchFamily="18" charset="0"/>
              </a:rPr>
              <a:t>, y de ganado menor (Ovejas y cabras) es decir, que se mueven en su territorio relativamente pequeño, entre las estepas y las montañas, condicionados por el verano y el invierno. Siempre en busca de alimento y agua para las  ovejas. Cuando están verdes las estepas, después del invierno, los pastores regresan a ellas.  Pero cuando se secan las estepas por el intenso verano, tiene que emigran a las montañas en busca de comida. Siempre cuidando no entrar en conflicto con los agricultores.</a:t>
            </a:r>
            <a:endParaRPr lang="es-GT" sz="32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53081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6632"/>
            <a:ext cx="7282977" cy="5182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23528" y="5301208"/>
            <a:ext cx="8280920" cy="1200329"/>
          </a:xfrm>
          <a:prstGeom prst="rect">
            <a:avLst/>
          </a:prstGeom>
        </p:spPr>
        <p:txBody>
          <a:bodyPr wrap="square">
            <a:spAutoFit/>
          </a:bodyPr>
          <a:lstStyle/>
          <a:p>
            <a:pPr algn="ctr"/>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Los Hebreos/ judíos en los tiempos de la Biblia fueron primeramente pastores y agricultores pero nunca abandonaron por completo la vida pastoril.</a:t>
            </a:r>
            <a:endParaRPr lang="es-GT"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123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5"/>
            <a:ext cx="8424936" cy="537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66912" y="5949280"/>
            <a:ext cx="8784976" cy="707886"/>
          </a:xfrm>
          <a:prstGeom prst="rect">
            <a:avLst/>
          </a:prstGeom>
        </p:spPr>
        <p:txBody>
          <a:bodyPr wrap="square">
            <a:spAutoFit/>
          </a:bodyPr>
          <a:lstStyle/>
          <a:p>
            <a:r>
              <a:rPr lang="es-GT" sz="20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Ahí viene el Señor Yahveh… como pastor pastorea su rebaño: recoge en brazos los corderitos, en el seno los lleva, y trata con cuidado a las paridas. Isaías 40,11</a:t>
            </a:r>
            <a:endParaRPr lang="es-GT"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114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39552" y="260648"/>
            <a:ext cx="8280920" cy="6186309"/>
          </a:xfrm>
          <a:prstGeom prst="rect">
            <a:avLst/>
          </a:prstGeom>
        </p:spPr>
        <p:txBody>
          <a:bodyPr wrap="square">
            <a:spAutoFit/>
          </a:bodyPr>
          <a:lstStyle/>
          <a:p>
            <a:pPr algn="ct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La historia de Israel se presenta con frecuencia con la imagen del rebaño reunido por Dios como buen </a:t>
            </a:r>
            <a:r>
              <a:rPr lang="es-GT" sz="3600" b="1" i="1" dirty="0" smtClean="0">
                <a:effectLst>
                  <a:outerShdw blurRad="38100" dist="38100" dir="2700000" algn="tl">
                    <a:srgbClr val="000000">
                      <a:alpha val="43137"/>
                    </a:srgbClr>
                  </a:outerShdw>
                </a:effectLst>
                <a:latin typeface="Times New Roman" pitchFamily="18" charset="0"/>
                <a:cs typeface="Times New Roman" pitchFamily="18" charset="0"/>
              </a:rPr>
              <a:t>pastor, </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que libera al pueblo de la esclavitud y lo conduce a la tierra prometida </a:t>
            </a:r>
            <a:r>
              <a:rPr lang="es-GT" sz="36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con reiterados cuidados, con paciencia y amor </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a:t>
            </a:r>
            <a:r>
              <a:rPr lang="es-GT" sz="3600" b="1" i="1" dirty="0" err="1">
                <a:effectLst>
                  <a:outerShdw blurRad="38100" dist="38100" dir="2700000" algn="tl">
                    <a:srgbClr val="000000">
                      <a:alpha val="43137"/>
                    </a:srgbClr>
                  </a:outerShdw>
                </a:effectLst>
                <a:latin typeface="Times New Roman" pitchFamily="18" charset="0"/>
                <a:cs typeface="Times New Roman" pitchFamily="18" charset="0"/>
              </a:rPr>
              <a:t>cf</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 Sal 78,52-55; </a:t>
            </a:r>
            <a:r>
              <a:rPr lang="es-GT" sz="3600" b="1" i="1" dirty="0" err="1">
                <a:effectLst>
                  <a:outerShdw blurRad="38100" dist="38100" dir="2700000" algn="tl">
                    <a:srgbClr val="000000">
                      <a:alpha val="43137"/>
                    </a:srgbClr>
                  </a:outerShdw>
                </a:effectLst>
                <a:latin typeface="Times New Roman" pitchFamily="18" charset="0"/>
                <a:cs typeface="Times New Roman" pitchFamily="18" charset="0"/>
              </a:rPr>
              <a:t>Éx</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 15,13; </a:t>
            </a:r>
            <a:r>
              <a:rPr lang="es-GT" sz="3600" b="1" i="1" dirty="0" err="1">
                <a:effectLst>
                  <a:outerShdw blurRad="38100" dist="38100" dir="2700000" algn="tl">
                    <a:srgbClr val="000000">
                      <a:alpha val="43137"/>
                    </a:srgbClr>
                  </a:outerShdw>
                </a:effectLst>
                <a:latin typeface="Times New Roman" pitchFamily="18" charset="0"/>
                <a:cs typeface="Times New Roman" pitchFamily="18" charset="0"/>
              </a:rPr>
              <a:t>Is</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 40,1). Desde esta misma óptica se interpreta el regreso del exilio de Babilonia y la restauración del pueblo </a:t>
            </a:r>
            <a:r>
              <a:rPr lang="es-GT" sz="3600" b="1" i="1" dirty="0" smtClean="0">
                <a:effectLst>
                  <a:outerShdw blurRad="38100" dist="38100" dir="2700000" algn="tl">
                    <a:srgbClr val="000000">
                      <a:alpha val="43137"/>
                    </a:srgbClr>
                  </a:outerShdw>
                </a:effectLst>
                <a:latin typeface="Times New Roman" pitchFamily="18" charset="0"/>
                <a:cs typeface="Times New Roman" pitchFamily="18" charset="0"/>
              </a:rPr>
              <a:t>(Zacarías </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10,8-12; </a:t>
            </a:r>
            <a:r>
              <a:rPr lang="es-GT" sz="3600" b="1" i="1" dirty="0" smtClean="0">
                <a:effectLst>
                  <a:outerShdw blurRad="38100" dist="38100" dir="2700000" algn="tl">
                    <a:srgbClr val="000000">
                      <a:alpha val="43137"/>
                    </a:srgbClr>
                  </a:outerShdw>
                </a:effectLst>
                <a:latin typeface="Times New Roman" pitchFamily="18" charset="0"/>
                <a:cs typeface="Times New Roman" pitchFamily="18" charset="0"/>
              </a:rPr>
              <a:t>Isaías </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49,1-26; </a:t>
            </a:r>
            <a:r>
              <a:rPr lang="es-GT" sz="3600" b="1" i="1" dirty="0" smtClean="0">
                <a:effectLst>
                  <a:outerShdw blurRad="38100" dist="38100" dir="2700000" algn="tl">
                    <a:srgbClr val="000000">
                      <a:alpha val="43137"/>
                    </a:srgbClr>
                  </a:outerShdw>
                </a:effectLst>
                <a:latin typeface="Times New Roman" pitchFamily="18" charset="0"/>
                <a:cs typeface="Times New Roman" pitchFamily="18" charset="0"/>
              </a:rPr>
              <a:t>Miqueas </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2,12).</a:t>
            </a:r>
          </a:p>
        </p:txBody>
      </p:sp>
    </p:spTree>
    <p:extLst>
      <p:ext uri="{BB962C8B-B14F-4D97-AF65-F5344CB8AC3E}">
        <p14:creationId xmlns:p14="http://schemas.microsoft.com/office/powerpoint/2010/main" val="1555863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0000"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904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404665"/>
            <a:ext cx="8136904" cy="6186309"/>
          </a:xfrm>
          <a:prstGeom prst="rect">
            <a:avLst/>
          </a:prstGeom>
        </p:spPr>
        <p:txBody>
          <a:bodyPr wrap="square">
            <a:spAutoFit/>
          </a:bodyPr>
          <a:lstStyle/>
          <a:p>
            <a:pPr algn="ctr"/>
            <a:r>
              <a:rPr lang="es-GT" sz="3600" b="1" i="1" dirty="0" smtClean="0">
                <a:effectLst>
                  <a:outerShdw blurRad="38100" dist="38100" dir="2700000" algn="tl">
                    <a:srgbClr val="000000">
                      <a:alpha val="43137"/>
                    </a:srgbClr>
                  </a:outerShdw>
                </a:effectLst>
                <a:latin typeface="Times New Roman" pitchFamily="18" charset="0"/>
                <a:cs typeface="Times New Roman" pitchFamily="18" charset="0"/>
              </a:rPr>
              <a:t>La importancia del  </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agua. A menudo los pastores llevan a sus rebaños a descansar cerca de un arroyo de aguas corrientes. Pero las ovejas se asustan al tomar agua que se mueve aprisa, o que esté agitada. De allí que los pastores busquen charcos de agua, o se provean de un lugar quieto donde ellas puedan calmar su sed. Qué apropiadas son las palabras que se refieren al divino Pastor: </a:t>
            </a:r>
            <a:r>
              <a:rPr lang="es-GT"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«Junto </a:t>
            </a:r>
            <a:r>
              <a:rPr lang="es-GT"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 aguas </a:t>
            </a:r>
            <a:r>
              <a:rPr lang="es-GT"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de </a:t>
            </a:r>
            <a:r>
              <a:rPr lang="es-GT"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reposo me pastoreará" (Salmo </a:t>
            </a:r>
            <a:r>
              <a:rPr lang="es-GT"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23,2</a:t>
            </a:r>
            <a:r>
              <a:rPr lang="es-GT"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s-GT" sz="3600" b="1" i="1" dirty="0">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3665606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6912768" cy="4799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79512" y="5157192"/>
            <a:ext cx="8784976" cy="1708160"/>
          </a:xfrm>
          <a:prstGeom prst="rect">
            <a:avLst/>
          </a:prstGeom>
        </p:spPr>
        <p:txBody>
          <a:bodyPr wrap="square">
            <a:spAutoFit/>
          </a:bodyPr>
          <a:lstStyle/>
          <a:p>
            <a:r>
              <a:rPr lang="es-GT" sz="2100" b="1" i="1" dirty="0">
                <a:effectLst>
                  <a:outerShdw blurRad="38100" dist="38100" dir="2700000" algn="tl">
                    <a:srgbClr val="000000">
                      <a:alpha val="43137"/>
                    </a:srgbClr>
                  </a:outerShdw>
                </a:effectLst>
                <a:latin typeface="Times New Roman" pitchFamily="18" charset="0"/>
                <a:cs typeface="Times New Roman" pitchFamily="18" charset="0"/>
              </a:rPr>
              <a:t>La vida de los pastores no era nada fácil. Los pastores dedicaban la mayor parte de su tiempo al cuidado de sus rebaños, sin importar el clima. A menudo dormían con sus ganados para protegerlos de los ladrones o de los animales salvajes. Los instrumentos de trabajo y armas de un pastor eran el cayado, la vara y la honda</a:t>
            </a:r>
          </a:p>
        </p:txBody>
      </p:sp>
    </p:spTree>
    <p:extLst>
      <p:ext uri="{BB962C8B-B14F-4D97-AF65-F5344CB8AC3E}">
        <p14:creationId xmlns:p14="http://schemas.microsoft.com/office/powerpoint/2010/main" val="2963273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11585"/>
            <a:ext cx="6205197" cy="465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23528" y="4869160"/>
            <a:ext cx="8712968" cy="1754326"/>
          </a:xfrm>
          <a:prstGeom prst="rect">
            <a:avLst/>
          </a:prstGeom>
        </p:spPr>
        <p:txBody>
          <a:bodyPr wrap="square">
            <a:spAutoFit/>
          </a:bodyPr>
          <a:lstStyle/>
          <a:p>
            <a:pPr algn="just"/>
            <a:r>
              <a:rPr lang="es-GT"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verdad, en verdad os digo: el que no entra por la puerta en el redil de las ovejas, sino que escala por otro lado, ése es un ladrón y un salteador; pero el que entra por la puerta es pastor de las ovejas. A éste le abre el portero, y las ovejas escuchan su voz; y a sus ovejas las llama una por una y las saca fuera. Cuando ha sacado todas las suyas, va delante de ellas, y las ovejas le siguen, porque conocen su voz. Pero no seguirán a un extraño, sino que huirán de él, porque no conocen la voz de los extraños.» Juan 10, 1-15</a:t>
            </a:r>
            <a:endParaRPr lang="es-GT"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849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9653"/>
            <a:ext cx="758484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10754" y="5928285"/>
            <a:ext cx="8640960" cy="830997"/>
          </a:xfrm>
          <a:prstGeom prst="rect">
            <a:avLst/>
          </a:prstGeom>
        </p:spPr>
        <p:txBody>
          <a:bodyPr wrap="square">
            <a:spAutoFit/>
          </a:bodyPr>
          <a:lstStyle/>
          <a:p>
            <a:pPr algn="ctr"/>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 nosotros, tu pueblo, rebaño de tu pasto, eternamente te daremos gracias, de edad en edad repetiremos tu alabanza” Salmo 79,13</a:t>
            </a:r>
            <a:endParaRPr lang="es-GT"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6056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950328"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80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93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6" y="-15393"/>
            <a:ext cx="9048662" cy="615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478430" y="6237312"/>
            <a:ext cx="1926618" cy="523220"/>
          </a:xfrm>
          <a:prstGeom prst="rect">
            <a:avLst/>
          </a:prstGeom>
        </p:spPr>
        <p:txBody>
          <a:bodyPr wrap="none">
            <a:spAutoFit/>
          </a:bodyPr>
          <a:lstStyle/>
          <a:p>
            <a:r>
              <a:rPr lang="es-GT" sz="28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REDIL</a:t>
            </a:r>
            <a:r>
              <a:rPr lang="es-GT" dirty="0" smtClean="0"/>
              <a:t>. </a:t>
            </a:r>
            <a:endParaRPr lang="es-GT" dirty="0"/>
          </a:p>
        </p:txBody>
      </p:sp>
    </p:spTree>
    <p:extLst>
      <p:ext uri="{BB962C8B-B14F-4D97-AF65-F5344CB8AC3E}">
        <p14:creationId xmlns:p14="http://schemas.microsoft.com/office/powerpoint/2010/main" val="1772975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60648"/>
            <a:ext cx="5580112" cy="418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7504" y="4505052"/>
            <a:ext cx="8856984" cy="2308324"/>
          </a:xfrm>
          <a:prstGeom prst="rect">
            <a:avLst/>
          </a:prstGeom>
        </p:spPr>
        <p:txBody>
          <a:bodyPr wrap="square">
            <a:spAutoFit/>
          </a:bodyPr>
          <a:lstStyle/>
          <a:p>
            <a:pPr algn="ctr"/>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Algunas veces hecho pastor.  Es una construcción temporal que puede desbaratarse fácilmente cuando llega el tiempo de moverse a otra localidad. Se hace una cerca de arbustos espinosos enmarañados o una ramada ruda; Esto es todo lo que se necesita para protección, ya que los pastores casi siempre duermen con sus ganados cuando el tiempo lo permite.</a:t>
            </a:r>
            <a:endParaRPr lang="es-GT"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8834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6632"/>
            <a:ext cx="5040560" cy="470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0" y="5085184"/>
            <a:ext cx="8964488" cy="1569660"/>
          </a:xfrm>
          <a:prstGeom prst="rect">
            <a:avLst/>
          </a:prstGeom>
        </p:spPr>
        <p:txBody>
          <a:bodyPr wrap="square">
            <a:spAutoFit/>
          </a:bodyPr>
          <a:lstStyle/>
          <a:p>
            <a:pPr algn="ctr"/>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nivel político. El cetro, que los antiguos reyes orientales llevaban usualmente consigo, tuvo su origen en la vara del pastor. A los reyes se les consideraba como pastores de su pueblo. Así el cetro, o vara del rey, venía a ser símbolo de protección, poder y autoridad. </a:t>
            </a:r>
            <a:endParaRPr lang="es-GT"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11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60648"/>
            <a:ext cx="6336704"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79512" y="5157192"/>
            <a:ext cx="8784976" cy="1569660"/>
          </a:xfrm>
          <a:prstGeom prst="rect">
            <a:avLst/>
          </a:prstGeom>
        </p:spPr>
        <p:txBody>
          <a:bodyPr wrap="square">
            <a:spAutoFit/>
          </a:bodyPr>
          <a:lstStyle/>
          <a:p>
            <a:pPr algn="ctr"/>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Los pesebres en las casa. Si el rebaño es pequeño, puede encerrarse en la casa del labriego, y la familia vive en cierta clase de </a:t>
            </a:r>
            <a:r>
              <a:rPr lang="es-GT" sz="2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mezanine</a:t>
            </a:r>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 piso superior. En esas estaciones del año el pastor debe proveer el alimento.</a:t>
            </a:r>
            <a:endParaRPr lang="es-GT"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254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188640"/>
            <a:ext cx="8784976" cy="7017306"/>
          </a:xfrm>
          <a:prstGeom prst="rect">
            <a:avLst/>
          </a:prstGeom>
          <a:noFill/>
        </p:spPr>
        <p:txBody>
          <a:bodyPr wrap="square" rtlCol="0">
            <a:spAutoFit/>
          </a:bodyPr>
          <a:lstStyle/>
          <a:p>
            <a:r>
              <a:rPr lang="es-GT" sz="2400" b="1" i="1" dirty="0">
                <a:effectLst>
                  <a:outerShdw blurRad="38100" dist="38100" dir="2700000" algn="tl">
                    <a:srgbClr val="000000">
                      <a:alpha val="43137"/>
                    </a:srgbClr>
                  </a:outerShdw>
                </a:effectLst>
                <a:latin typeface="Times New Roman" pitchFamily="18" charset="0"/>
                <a:cs typeface="Times New Roman" pitchFamily="18" charset="0"/>
              </a:rPr>
              <a:t>CUIDADO Y PASTOREO DE LAS OVEJAS </a:t>
            </a:r>
          </a:p>
          <a:p>
            <a:endParaRPr lang="es-GT" sz="2400" b="1" i="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es-GT" sz="2400" b="1" i="1" dirty="0">
                <a:effectLst>
                  <a:outerShdw blurRad="38100" dist="38100" dir="2700000" algn="tl">
                    <a:srgbClr val="000000">
                      <a:alpha val="43137"/>
                    </a:srgbClr>
                  </a:outerShdw>
                </a:effectLst>
                <a:latin typeface="Times New Roman" pitchFamily="18" charset="0"/>
                <a:cs typeface="Times New Roman" pitchFamily="18" charset="0"/>
              </a:rPr>
              <a:t>La palabra pastor también se aplica a aquellos que deben guiar y proteger al pueblo. ¿Qué significa esto, en este ambiente hostil, cuando las ovejas se enferman, cuando tiene que pasar un río, cuando tiene que buscar comida, cuando las ataca un fiera, cuando se extravía, cuando las quieren robar?</a:t>
            </a:r>
          </a:p>
          <a:p>
            <a:endParaRPr lang="es-GT" sz="2400" b="1" i="1" dirty="0">
              <a:effectLst>
                <a:outerShdw blurRad="38100" dist="38100" dir="2700000" algn="tl">
                  <a:srgbClr val="000000">
                    <a:alpha val="43137"/>
                  </a:srgbClr>
                </a:outerShdw>
              </a:effectLst>
              <a:latin typeface="Times New Roman" pitchFamily="18" charset="0"/>
              <a:cs typeface="Times New Roman" pitchFamily="18" charset="0"/>
            </a:endParaRPr>
          </a:p>
          <a:p>
            <a:r>
              <a:rPr lang="es-GT" sz="2400" b="1" i="1" dirty="0">
                <a:effectLst>
                  <a:outerShdw blurRad="38100" dist="38100" dir="2700000" algn="tl">
                    <a:srgbClr val="000000">
                      <a:alpha val="43137"/>
                    </a:srgbClr>
                  </a:outerShdw>
                </a:effectLst>
                <a:latin typeface="Times New Roman" pitchFamily="18" charset="0"/>
                <a:cs typeface="Times New Roman" pitchFamily="18" charset="0"/>
              </a:rPr>
              <a:t>"Las ovejas le siguen, porque conocen su voz. Más al extraño no seguirán, antes huirán de él: porque no conocen la voz de los extraños (</a:t>
            </a:r>
            <a:r>
              <a:rPr lang="es-GT" sz="2400" b="1" i="1" dirty="0" smtClean="0">
                <a:effectLst>
                  <a:outerShdw blurRad="38100" dist="38100" dir="2700000" algn="tl">
                    <a:srgbClr val="000000">
                      <a:alpha val="43137"/>
                    </a:srgbClr>
                  </a:outerShdw>
                </a:effectLst>
                <a:latin typeface="Times New Roman" pitchFamily="18" charset="0"/>
                <a:cs typeface="Times New Roman" pitchFamily="18" charset="0"/>
              </a:rPr>
              <a:t>Jn 10,4-5</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 Habilidad para separar las ovejas. Cuando se hace necesario separar varios rebaños de ovejas, un pastor tras otro se paran y gritan: "¡Ta </a:t>
            </a:r>
            <a:r>
              <a:rPr lang="es-GT" sz="2400" b="1" i="1" dirty="0" err="1">
                <a:effectLst>
                  <a:outerShdw blurRad="38100" dist="38100" dir="2700000" algn="tl">
                    <a:srgbClr val="000000">
                      <a:alpha val="43137"/>
                    </a:srgbClr>
                  </a:outerShdw>
                </a:effectLst>
                <a:latin typeface="Times New Roman" pitchFamily="18" charset="0"/>
                <a:cs typeface="Times New Roman" pitchFamily="18" charset="0"/>
              </a:rPr>
              <a:t>júuu</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 Ta ¡</a:t>
            </a:r>
            <a:r>
              <a:rPr lang="es-GT" sz="2400" b="1" i="1" dirty="0" err="1">
                <a:effectLst>
                  <a:outerShdw blurRad="38100" dist="38100" dir="2700000" algn="tl">
                    <a:srgbClr val="000000">
                      <a:alpha val="43137"/>
                    </a:srgbClr>
                  </a:outerShdw>
                </a:effectLst>
                <a:latin typeface="Times New Roman" pitchFamily="18" charset="0"/>
                <a:cs typeface="Times New Roman" pitchFamily="18" charset="0"/>
              </a:rPr>
              <a:t>júuu</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 u otra llamada similar propia de ellos. </a:t>
            </a:r>
            <a:endParaRPr lang="es-GT" sz="2400" b="1"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s-GT" sz="2400" b="1" i="1" dirty="0">
              <a:effectLst>
                <a:outerShdw blurRad="38100" dist="38100" dir="2700000" algn="tl">
                  <a:srgbClr val="000000">
                    <a:alpha val="43137"/>
                  </a:srgbClr>
                </a:outerShdw>
              </a:effectLst>
              <a:latin typeface="Times New Roman" pitchFamily="18" charset="0"/>
              <a:cs typeface="Times New Roman" pitchFamily="18" charset="0"/>
            </a:endParaRPr>
          </a:p>
          <a:p>
            <a:r>
              <a:rPr lang="es-GT" sz="2400" b="1" i="1" dirty="0">
                <a:effectLst>
                  <a:outerShdw blurRad="38100" dist="38100" dir="2700000" algn="tl">
                    <a:srgbClr val="000000">
                      <a:alpha val="43137"/>
                    </a:srgbClr>
                  </a:outerShdw>
                </a:effectLst>
                <a:latin typeface="Times New Roman" pitchFamily="18" charset="0"/>
                <a:cs typeface="Times New Roman" pitchFamily="18" charset="0"/>
              </a:rPr>
              <a:t>L</a:t>
            </a:r>
            <a:r>
              <a:rPr lang="es-GT" sz="2400" b="1" i="1" dirty="0" smtClean="0">
                <a:effectLst>
                  <a:outerShdw blurRad="38100" dist="38100" dir="2700000" algn="tl">
                    <a:srgbClr val="000000">
                      <a:alpha val="43137"/>
                    </a:srgbClr>
                  </a:outerShdw>
                </a:effectLst>
                <a:latin typeface="Times New Roman" pitchFamily="18" charset="0"/>
                <a:cs typeface="Times New Roman" pitchFamily="18" charset="0"/>
              </a:rPr>
              <a:t>as </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relaciones </a:t>
            </a:r>
            <a:r>
              <a:rPr lang="es-GT" sz="2400" b="1" i="1" dirty="0" smtClean="0">
                <a:effectLst>
                  <a:outerShdw blurRad="38100" dist="38100" dir="2700000" algn="tl">
                    <a:srgbClr val="000000">
                      <a:alpha val="43137"/>
                    </a:srgbClr>
                  </a:outerShdw>
                </a:effectLst>
                <a:latin typeface="Times New Roman" pitchFamily="18" charset="0"/>
                <a:cs typeface="Times New Roman" pitchFamily="18" charset="0"/>
              </a:rPr>
              <a:t>son  íntimas las que </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existen entre el pastor y sus </a:t>
            </a:r>
            <a:r>
              <a:rPr lang="es-GT" sz="2400" b="1" i="1" dirty="0" smtClean="0">
                <a:effectLst>
                  <a:outerShdw blurRad="38100" dist="38100" dir="2700000" algn="tl">
                    <a:srgbClr val="000000">
                      <a:alpha val="43137"/>
                    </a:srgbClr>
                  </a:outerShdw>
                </a:effectLst>
                <a:latin typeface="Times New Roman" pitchFamily="18" charset="0"/>
                <a:cs typeface="Times New Roman" pitchFamily="18" charset="0"/>
              </a:rPr>
              <a:t>ovejas. Pone nombre </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a las ovejas. Jesús dijo concerniente al pastor en sus días: </a:t>
            </a:r>
            <a:r>
              <a:rPr lang="es-GT" sz="2400" b="1" i="1" dirty="0" smtClean="0">
                <a:effectLst>
                  <a:outerShdw blurRad="38100" dist="38100" dir="2700000" algn="tl">
                    <a:srgbClr val="000000">
                      <a:alpha val="43137"/>
                    </a:srgbClr>
                  </a:outerShdw>
                </a:effectLst>
                <a:latin typeface="Times New Roman" pitchFamily="18" charset="0"/>
                <a:cs typeface="Times New Roman" pitchFamily="18" charset="0"/>
              </a:rPr>
              <a:t> «Y </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a sus ovejas llama por </a:t>
            </a:r>
            <a:r>
              <a:rPr lang="es-GT" sz="2400" b="1" i="1" dirty="0" smtClean="0">
                <a:effectLst>
                  <a:outerShdw blurRad="38100" dist="38100" dir="2700000" algn="tl">
                    <a:srgbClr val="000000">
                      <a:alpha val="43137"/>
                    </a:srgbClr>
                  </a:outerShdw>
                </a:effectLst>
                <a:latin typeface="Times New Roman" pitchFamily="18" charset="0"/>
                <a:cs typeface="Times New Roman" pitchFamily="18" charset="0"/>
              </a:rPr>
              <a:t>nombre» </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a:t>
            </a:r>
            <a:r>
              <a:rPr lang="es-GT" sz="2400" b="1" i="1" dirty="0" smtClean="0">
                <a:effectLst>
                  <a:outerShdw blurRad="38100" dist="38100" dir="2700000" algn="tl">
                    <a:srgbClr val="000000">
                      <a:alpha val="43137"/>
                    </a:srgbClr>
                  </a:outerShdw>
                </a:effectLst>
                <a:latin typeface="Times New Roman" pitchFamily="18" charset="0"/>
                <a:cs typeface="Times New Roman" pitchFamily="18" charset="0"/>
              </a:rPr>
              <a:t>Jn 10,3</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 </a:t>
            </a:r>
            <a:endParaRPr lang="es-GT" sz="2400" b="1" i="1"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s-GT" dirty="0"/>
          </a:p>
        </p:txBody>
      </p:sp>
    </p:spTree>
    <p:extLst>
      <p:ext uri="{BB962C8B-B14F-4D97-AF65-F5344CB8AC3E}">
        <p14:creationId xmlns:p14="http://schemas.microsoft.com/office/powerpoint/2010/main" val="3885819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260648"/>
            <a:ext cx="8496944" cy="6093976"/>
          </a:xfrm>
          <a:prstGeom prst="rect">
            <a:avLst/>
          </a:prstGeom>
          <a:noFill/>
        </p:spPr>
        <p:txBody>
          <a:bodyPr wrap="square" rtlCol="0">
            <a:spAutoFit/>
          </a:bodyPr>
          <a:lstStyle/>
          <a:p>
            <a:r>
              <a:rPr lang="es-GT" sz="2600" b="1" i="1" dirty="0" smtClean="0">
                <a:effectLst>
                  <a:outerShdw blurRad="38100" dist="38100" dir="2700000" algn="tl">
                    <a:srgbClr val="000000">
                      <a:alpha val="43137"/>
                    </a:srgbClr>
                  </a:outerShdw>
                </a:effectLst>
                <a:latin typeface="Times New Roman" pitchFamily="18" charset="0"/>
                <a:cs typeface="Times New Roman" pitchFamily="18" charset="0"/>
              </a:rPr>
              <a:t>CUIDADO Y PASTOREO DE LAS OVEJAS </a:t>
            </a:r>
          </a:p>
          <a:p>
            <a:endParaRPr lang="es-GT" sz="2600" b="1" i="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es-GT" sz="2600" b="1" i="1" dirty="0" smtClean="0">
                <a:effectLst>
                  <a:outerShdw blurRad="38100" dist="38100" dir="2700000" algn="tl">
                    <a:srgbClr val="000000">
                      <a:alpha val="43137"/>
                    </a:srgbClr>
                  </a:outerShdw>
                </a:effectLst>
                <a:latin typeface="Times New Roman" pitchFamily="18" charset="0"/>
                <a:cs typeface="Times New Roman" pitchFamily="18" charset="0"/>
              </a:rPr>
              <a:t>Gobierno </a:t>
            </a:r>
            <a:r>
              <a:rPr lang="es-GT" sz="2600" b="1" i="1" dirty="0">
                <a:effectLst>
                  <a:outerShdw blurRad="38100" dist="38100" dir="2700000" algn="tl">
                    <a:srgbClr val="000000">
                      <a:alpha val="43137"/>
                    </a:srgbClr>
                  </a:outerShdw>
                </a:effectLst>
                <a:latin typeface="Times New Roman" pitchFamily="18" charset="0"/>
                <a:cs typeface="Times New Roman" pitchFamily="18" charset="0"/>
              </a:rPr>
              <a:t>de las Ovejas. "Y cuando ha sacado fuera las ovejas, va delante de ellas"(</a:t>
            </a:r>
            <a:r>
              <a:rPr lang="es-GT" sz="2600" b="1" i="1" dirty="0" smtClean="0">
                <a:effectLst>
                  <a:outerShdw blurRad="38100" dist="38100" dir="2700000" algn="tl">
                    <a:srgbClr val="000000">
                      <a:alpha val="43137"/>
                    </a:srgbClr>
                  </a:outerShdw>
                </a:effectLst>
                <a:latin typeface="Times New Roman" pitchFamily="18" charset="0"/>
                <a:cs typeface="Times New Roman" pitchFamily="18" charset="0"/>
              </a:rPr>
              <a:t>Jn 10,4). Isaías </a:t>
            </a:r>
            <a:r>
              <a:rPr lang="es-GT" sz="2600" b="1" i="1" dirty="0">
                <a:effectLst>
                  <a:outerShdw blurRad="38100" dist="38100" dir="2700000" algn="tl">
                    <a:srgbClr val="000000">
                      <a:alpha val="43137"/>
                    </a:srgbClr>
                  </a:outerShdw>
                </a:effectLst>
                <a:latin typeface="Times New Roman" pitchFamily="18" charset="0"/>
                <a:cs typeface="Times New Roman" pitchFamily="18" charset="0"/>
              </a:rPr>
              <a:t>habla del Señor omnipotente en una doble relación con su pueblo. "Porque no saldréis apresurados, ni iréis huyendo; porque Jehová irá delante de vosotros, y os congregará, (será vuestro retaguardia) el Dios de Israel" (</a:t>
            </a:r>
            <a:r>
              <a:rPr lang="es-GT" sz="2600" b="1" i="1" dirty="0" smtClean="0">
                <a:effectLst>
                  <a:outerShdw blurRad="38100" dist="38100" dir="2700000" algn="tl">
                    <a:srgbClr val="000000">
                      <a:alpha val="43137"/>
                    </a:srgbClr>
                  </a:outerShdw>
                </a:effectLst>
                <a:latin typeface="Times New Roman" pitchFamily="18" charset="0"/>
                <a:cs typeface="Times New Roman" pitchFamily="18" charset="0"/>
              </a:rPr>
              <a:t>Isaías 52,12).</a:t>
            </a:r>
          </a:p>
          <a:p>
            <a:endParaRPr lang="es-GT" sz="2600" b="1" i="1" dirty="0">
              <a:effectLst>
                <a:outerShdw blurRad="38100" dist="38100" dir="2700000" algn="tl">
                  <a:srgbClr val="000000">
                    <a:alpha val="43137"/>
                  </a:srgbClr>
                </a:outerShdw>
              </a:effectLst>
              <a:latin typeface="Times New Roman" pitchFamily="18" charset="0"/>
              <a:cs typeface="Times New Roman" pitchFamily="18" charset="0"/>
            </a:endParaRPr>
          </a:p>
          <a:p>
            <a:r>
              <a:rPr lang="es-GT" sz="2600" b="1" i="1" dirty="0">
                <a:effectLst>
                  <a:outerShdw blurRad="38100" dist="38100" dir="2700000" algn="tl">
                    <a:srgbClr val="000000">
                      <a:alpha val="43137"/>
                    </a:srgbClr>
                  </a:outerShdw>
                </a:effectLst>
                <a:latin typeface="Times New Roman" pitchFamily="18" charset="0"/>
                <a:cs typeface="Times New Roman" pitchFamily="18" charset="0"/>
              </a:rPr>
              <a:t>Es muy importante el no permitir a las ovejas descarriarse del rebaño, porque cuando anda por si mismas quedan sin ninguna protección. En tal condición, descarrían porque no tienen sentido de la localidad. Y si se extravían se les tiene que regresar. El salmista oró: "Y anduve errante como oveja extraviada; busca a tu siervo" (Sal. 119:1) </a:t>
            </a:r>
          </a:p>
        </p:txBody>
      </p:sp>
    </p:spTree>
    <p:extLst>
      <p:ext uri="{BB962C8B-B14F-4D97-AF65-F5344CB8AC3E}">
        <p14:creationId xmlns:p14="http://schemas.microsoft.com/office/powerpoint/2010/main" val="332982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3" y="12556"/>
            <a:ext cx="9136227" cy="583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905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404664"/>
            <a:ext cx="8568952" cy="6401753"/>
          </a:xfrm>
          <a:prstGeom prst="rect">
            <a:avLst/>
          </a:prstGeom>
        </p:spPr>
        <p:txBody>
          <a:bodyPr wrap="square">
            <a:spAutoFit/>
          </a:bodyPr>
          <a:lstStyle/>
          <a:p>
            <a:endParaRPr lang="es-GT" smtClean="0"/>
          </a:p>
          <a:p>
            <a:r>
              <a:rPr lang="es-GT" sz="2800" b="1" i="1" smtClean="0">
                <a:effectLst>
                  <a:outerShdw blurRad="38100" dist="38100" dir="2700000" algn="tl">
                    <a:srgbClr val="000000">
                      <a:alpha val="43137"/>
                    </a:srgbClr>
                  </a:outerShdw>
                </a:effectLst>
                <a:latin typeface="Times New Roman" pitchFamily="18" charset="0"/>
                <a:cs typeface="Times New Roman" pitchFamily="18" charset="0"/>
              </a:rPr>
              <a:t>El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cuidado especial por los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pequeños corderitos que no pueden seguir el paso del resto del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rebaño.  Son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llevados en el seno de su ropa, haciendo del cinto una bolsa.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Como pastor apacentará su rebaño; en su brazo cogerá los corderos, y en su seno los llevará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Isaías 40,11).</a:t>
            </a:r>
          </a:p>
          <a:p>
            <a:endParaRPr lang="es-GT" sz="2800" b="1" i="1" dirty="0">
              <a:effectLst>
                <a:outerShdw blurRad="38100" dist="38100" dir="2700000" algn="tl">
                  <a:srgbClr val="000000">
                    <a:alpha val="43137"/>
                  </a:srgbClr>
                </a:outerShdw>
              </a:effectLst>
              <a:latin typeface="Times New Roman" pitchFamily="18" charset="0"/>
              <a:cs typeface="Times New Roman" pitchFamily="18" charset="0"/>
            </a:endParaRPr>
          </a:p>
          <a:p>
            <a:r>
              <a:rPr lang="es-GT" sz="2800" b="1" i="1" dirty="0">
                <a:effectLst>
                  <a:outerShdw blurRad="38100" dist="38100" dir="2700000" algn="tl">
                    <a:srgbClr val="000000">
                      <a:alpha val="43137"/>
                    </a:srgbClr>
                  </a:outerShdw>
                </a:effectLst>
                <a:latin typeface="Times New Roman" pitchFamily="18" charset="0"/>
                <a:cs typeface="Times New Roman" pitchFamily="18" charset="0"/>
              </a:rPr>
              <a:t>Cuidado de las ovejas enfermas o heridas. El remedio más común usado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es el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aceite de uva del que lleva una cantidad en el cuerno de un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carnero: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"Ungiste mi cabeza con aceite (Sal. 23:5</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a:t>
            </a:r>
          </a:p>
          <a:p>
            <a:endParaRPr lang="es-GT" sz="2800" b="1" i="1" dirty="0">
              <a:effectLst>
                <a:outerShdw blurRad="38100" dist="38100" dir="2700000" algn="tl">
                  <a:srgbClr val="000000">
                    <a:alpha val="43137"/>
                  </a:srgbClr>
                </a:outerShdw>
              </a:effectLst>
              <a:latin typeface="Times New Roman" pitchFamily="18" charset="0"/>
              <a:cs typeface="Times New Roman" pitchFamily="18" charset="0"/>
            </a:endParaRPr>
          </a:p>
          <a:p>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Ante el peligro de ladrones. "De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la manera que el pastor libra de la boca del león dos piernas, o la punta de una oreja (Amós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3,12</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2617590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404664"/>
            <a:ext cx="8568952" cy="5970865"/>
          </a:xfrm>
          <a:prstGeom prst="rect">
            <a:avLst/>
          </a:prstGeom>
        </p:spPr>
        <p:txBody>
          <a:bodyPr wrap="square">
            <a:spAutoFit/>
          </a:bodyPr>
          <a:lstStyle/>
          <a:p>
            <a:r>
              <a:rPr lang="es-GT" sz="2800" b="1" i="1" dirty="0">
                <a:effectLst>
                  <a:outerShdw blurRad="38100" dist="38100" dir="2700000" algn="tl">
                    <a:srgbClr val="000000">
                      <a:alpha val="43137"/>
                    </a:srgbClr>
                  </a:outerShdw>
                </a:effectLst>
                <a:latin typeface="Times New Roman" pitchFamily="18" charset="0"/>
                <a:cs typeface="Times New Roman" pitchFamily="18" charset="0"/>
              </a:rPr>
              <a:t>El pastor juega con las ovejas. La vida del pastor se hace monótona. Por eso algunas ocasiones juega con ellas. Lo hace pretendiendo irse de ellas y pronto ellas lo alcanzan, y lo rodean por completo, brincando alegremente.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«No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te desampararé, ni te dejaré"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Hebreos 13,5).</a:t>
            </a:r>
          </a:p>
          <a:p>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El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amor del pastor por sus ovejas se manifiesta cuando, en tiempos especiales de necesidad apela a raros actos de cuidado para los miembros de su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rebaño. «Cuando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pasares por las aguas, yo seré contigo; y por los ríos, no te anegarán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Isaías 43,2) Con hacen el cruce </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de un arroyo de agua</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a:t>
            </a:r>
          </a:p>
          <a:p>
            <a:endParaRPr lang="es-GT" dirty="0"/>
          </a:p>
        </p:txBody>
      </p:sp>
    </p:spTree>
    <p:extLst>
      <p:ext uri="{BB962C8B-B14F-4D97-AF65-F5344CB8AC3E}">
        <p14:creationId xmlns:p14="http://schemas.microsoft.com/office/powerpoint/2010/main" val="238491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3" y="0"/>
            <a:ext cx="9124927" cy="683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59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5587"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2 Conector recto de flecha"/>
          <p:cNvCxnSpPr/>
          <p:nvPr/>
        </p:nvCxnSpPr>
        <p:spPr>
          <a:xfrm>
            <a:off x="2123728" y="2708920"/>
            <a:ext cx="504056" cy="7920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 name="5 Conector recto de flecha"/>
          <p:cNvCxnSpPr/>
          <p:nvPr/>
        </p:nvCxnSpPr>
        <p:spPr>
          <a:xfrm flipH="1">
            <a:off x="4577556" y="2348880"/>
            <a:ext cx="786532" cy="10081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1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97346"/>
            <a:ext cx="8280920" cy="6740307"/>
          </a:xfrm>
          <a:prstGeom prst="rect">
            <a:avLst/>
          </a:prstGeom>
        </p:spPr>
        <p:txBody>
          <a:bodyPr wrap="square">
            <a:spAutoFit/>
          </a:bodyPr>
          <a:lstStyle/>
          <a:p>
            <a:r>
              <a:rPr lang="es-GT" sz="2400" b="1" i="1" dirty="0">
                <a:effectLst>
                  <a:outerShdw blurRad="38100" dist="38100" dir="2700000" algn="tl">
                    <a:srgbClr val="000000">
                      <a:alpha val="43137"/>
                    </a:srgbClr>
                  </a:outerShdw>
                </a:effectLst>
                <a:latin typeface="Times New Roman" pitchFamily="18" charset="0"/>
                <a:cs typeface="Times New Roman" pitchFamily="18" charset="0"/>
              </a:rPr>
              <a:t>Cómo se diferencian las cabras de las ovejas. La mayoría de las ovejas en Palestina y Siria, y la mayoría de las cabras son negras. A las cabras les gustan las laderas de las montañas rocosas mientras que las ovejas prefieren las planicies o los valles. A las cabras les gustan especialmente las hojas tiernas de los árboles, mientras que las ovejas prefieren la hierba. Las cabras se alimentan durante todo el día sin que les afecte el calor del sol; y cuando la luz del sol es caliente, las ovejas se echan bajo un árbol, o a la sombra de una roca o en el burdo abrigo preparado por el pastor con ese propósito. El libro de los Cantares menciona este tiempo de descanso de las ovejas. Hazme saber, oh tú a quien ama mi alma, dónde repastas, donde haces tener majada al medio día" (</a:t>
            </a:r>
            <a:r>
              <a:rPr lang="es-GT" sz="2400" b="1" i="1" dirty="0" err="1">
                <a:effectLst>
                  <a:outerShdw blurRad="38100" dist="38100" dir="2700000" algn="tl">
                    <a:srgbClr val="000000">
                      <a:alpha val="43137"/>
                    </a:srgbClr>
                  </a:outerShdw>
                </a:effectLst>
                <a:latin typeface="Times New Roman" pitchFamily="18" charset="0"/>
                <a:cs typeface="Times New Roman" pitchFamily="18" charset="0"/>
              </a:rPr>
              <a:t>Cant</a:t>
            </a:r>
            <a:r>
              <a:rPr lang="es-GT" sz="2400" b="1" i="1" dirty="0">
                <a:effectLst>
                  <a:outerShdw blurRad="38100" dist="38100" dir="2700000" algn="tl">
                    <a:srgbClr val="000000">
                      <a:alpha val="43137"/>
                    </a:srgbClr>
                  </a:outerShdw>
                </a:effectLst>
                <a:latin typeface="Times New Roman" pitchFamily="18" charset="0"/>
                <a:cs typeface="Times New Roman" pitchFamily="18" charset="0"/>
              </a:rPr>
              <a:t>. 1:7). Las cabras son más intrépidas, más aventuradas, más juguetonas, más aptas para ascender a los lugares peligrosos, más aptas para introducirse en los lugares sembrados, más caprichosas, más vigorosas, y más difíciles de controlar que las ovejas.</a:t>
            </a:r>
          </a:p>
        </p:txBody>
      </p:sp>
    </p:spTree>
    <p:extLst>
      <p:ext uri="{BB962C8B-B14F-4D97-AF65-F5344CB8AC3E}">
        <p14:creationId xmlns:p14="http://schemas.microsoft.com/office/powerpoint/2010/main" val="4236232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55"/>
            <a:ext cx="8820472" cy="6120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370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404664"/>
            <a:ext cx="8784976" cy="5570756"/>
          </a:xfrm>
          <a:prstGeom prst="rect">
            <a:avLst/>
          </a:prstGeom>
        </p:spPr>
        <p:txBody>
          <a:bodyPr wrap="square">
            <a:spAutoFit/>
          </a:bodyPr>
          <a:lstStyle/>
          <a:p>
            <a:pPr algn="ctr"/>
            <a:r>
              <a:rPr lang="es-GT" sz="4400" b="1" i="1" dirty="0">
                <a:effectLst>
                  <a:outerShdw blurRad="38100" dist="38100" dir="2700000" algn="tl">
                    <a:srgbClr val="000000">
                      <a:alpha val="43137"/>
                    </a:srgbClr>
                  </a:outerShdw>
                </a:effectLst>
                <a:latin typeface="Times New Roman" pitchFamily="18" charset="0"/>
                <a:cs typeface="Times New Roman" pitchFamily="18" charset="0"/>
              </a:rPr>
              <a:t>¿</a:t>
            </a:r>
            <a:r>
              <a:rPr lang="es-GT" sz="4400" b="1" i="1" dirty="0" smtClean="0">
                <a:effectLst>
                  <a:outerShdw blurRad="38100" dist="38100" dir="2700000" algn="tl">
                    <a:srgbClr val="000000">
                      <a:alpha val="43137"/>
                    </a:srgbClr>
                  </a:outerShdw>
                </a:effectLst>
                <a:latin typeface="Times New Roman" pitchFamily="18" charset="0"/>
                <a:cs typeface="Times New Roman" pitchFamily="18" charset="0"/>
              </a:rPr>
              <a:t>Nos podemos imaginar entonces lo que significa la frase de Jesús con relación a su pueblo: «</a:t>
            </a:r>
            <a:r>
              <a:rPr lang="es-GT" sz="44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como </a:t>
            </a:r>
            <a:r>
              <a:rPr lang="es-GT" sz="44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ovejas sin pastor</a:t>
            </a:r>
            <a:r>
              <a:rPr lang="es-GT" sz="4400" b="1" i="1" dirty="0">
                <a:effectLst>
                  <a:outerShdw blurRad="38100" dist="38100" dir="2700000" algn="tl">
                    <a:srgbClr val="000000">
                      <a:alpha val="43137"/>
                    </a:srgbClr>
                  </a:outerShdw>
                </a:effectLst>
                <a:latin typeface="Times New Roman" pitchFamily="18" charset="0"/>
                <a:cs typeface="Times New Roman" pitchFamily="18" charset="0"/>
              </a:rPr>
              <a:t>» (Mc 6,34; Mt 9,36). </a:t>
            </a:r>
            <a:endParaRPr lang="es-GT" sz="44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4400" b="1" i="1"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s-GT" sz="4400" b="1" i="1" dirty="0" smtClean="0">
                <a:effectLst>
                  <a:outerShdw blurRad="38100" dist="38100" dir="2700000" algn="tl">
                    <a:srgbClr val="000000">
                      <a:alpha val="43137"/>
                    </a:srgbClr>
                  </a:outerShdw>
                </a:effectLst>
                <a:latin typeface="Times New Roman" pitchFamily="18" charset="0"/>
                <a:cs typeface="Times New Roman" pitchFamily="18" charset="0"/>
              </a:rPr>
              <a:t>El problema no es sólo que la oveja se extravíe, sino que no tengan pastor o que el pastor las abandone.</a:t>
            </a:r>
            <a:r>
              <a:rPr lang="es-GT" sz="4800" b="1" i="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es-GT" sz="48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429615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260648"/>
            <a:ext cx="8568952" cy="6186309"/>
          </a:xfrm>
          <a:prstGeom prst="rect">
            <a:avLst/>
          </a:prstGeom>
          <a:noFill/>
        </p:spPr>
        <p:txBody>
          <a:bodyPr wrap="square" rtlCol="0">
            <a:spAutoFit/>
          </a:bodyPr>
          <a:lstStyle/>
          <a:p>
            <a:pPr algn="ctr"/>
            <a:r>
              <a:rPr lang="es-GT" sz="3600" b="1" i="1" dirty="0" smtClean="0">
                <a:effectLst>
                  <a:outerShdw blurRad="38100" dist="38100" dir="2700000" algn="tl">
                    <a:srgbClr val="000000">
                      <a:alpha val="43137"/>
                    </a:srgbClr>
                  </a:outerShdw>
                </a:effectLst>
                <a:latin typeface="Times New Roman" pitchFamily="18" charset="0"/>
                <a:cs typeface="Times New Roman" pitchFamily="18" charset="0"/>
              </a:rPr>
              <a:t>Para comprender porque Jesús afirma es el BUEN pastor, de alguna manera hace referencia a los malos  pastores. Se esperaba que sus dirigentes religiosos como políticos (como el rey Herodes) fueran los buenos pastores, pero no lo eran.  Por eso, el hecho de llamarse buen pastor es una crítica religiosa y política a la vez. Así como el reino de Dios predicado por Jesús, se comprende además en contraste con los reino de Herodes y sus sucesores. </a:t>
            </a:r>
            <a:r>
              <a:rPr lang="es-GT" dirty="0" smtClean="0"/>
              <a:t> </a:t>
            </a:r>
            <a:endParaRPr lang="es-GT" dirty="0"/>
          </a:p>
        </p:txBody>
      </p:sp>
    </p:spTree>
    <p:extLst>
      <p:ext uri="{BB962C8B-B14F-4D97-AF65-F5344CB8AC3E}">
        <p14:creationId xmlns:p14="http://schemas.microsoft.com/office/powerpoint/2010/main" val="3197658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728"/>
            <a:ext cx="9060228" cy="680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219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3528" y="476672"/>
            <a:ext cx="8424936" cy="5632311"/>
          </a:xfrm>
          <a:prstGeom prst="rect">
            <a:avLst/>
          </a:prstGeom>
        </p:spPr>
        <p:txBody>
          <a:bodyPr wrap="square">
            <a:spAutoFit/>
          </a:bodyPr>
          <a:lstStyle/>
          <a:p>
            <a:pPr algn="just"/>
            <a:r>
              <a:rPr lang="es-GT" sz="4000" b="1" i="1" dirty="0">
                <a:effectLst>
                  <a:outerShdw blurRad="38100" dist="38100" dir="2700000" algn="tl">
                    <a:srgbClr val="000000">
                      <a:alpha val="43137"/>
                    </a:srgbClr>
                  </a:outerShdw>
                </a:effectLst>
                <a:latin typeface="Times New Roman" pitchFamily="18" charset="0"/>
                <a:cs typeface="Times New Roman" pitchFamily="18" charset="0"/>
              </a:rPr>
              <a:t>Las primeras comunidades fueron conscientes de que su razón de ser estaba en </a:t>
            </a:r>
            <a:r>
              <a:rPr lang="es-GT" sz="4000" b="1" i="1" dirty="0" err="1">
                <a:effectLst>
                  <a:outerShdw blurRad="38100" dist="38100" dir="2700000" algn="tl">
                    <a:srgbClr val="000000">
                      <a:alpha val="43137"/>
                    </a:srgbClr>
                  </a:outerShdw>
                </a:effectLst>
                <a:latin typeface="Times New Roman" pitchFamily="18" charset="0"/>
                <a:cs typeface="Times New Roman" pitchFamily="18" charset="0"/>
              </a:rPr>
              <a:t>Jésucristo</a:t>
            </a:r>
            <a:r>
              <a:rPr lang="es-GT" sz="4000" b="1" i="1" dirty="0">
                <a:effectLst>
                  <a:outerShdw blurRad="38100" dist="38100" dir="2700000" algn="tl">
                    <a:srgbClr val="000000">
                      <a:alpha val="43137"/>
                    </a:srgbClr>
                  </a:outerShdw>
                </a:effectLst>
                <a:latin typeface="Times New Roman" pitchFamily="18" charset="0"/>
                <a:cs typeface="Times New Roman" pitchFamily="18" charset="0"/>
              </a:rPr>
              <a:t> y en el evangelio, y de que su misión consistía en el anuncio </a:t>
            </a:r>
            <a:r>
              <a:rPr lang="es-GT" sz="4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del kerigma</a:t>
            </a:r>
            <a:r>
              <a:rPr lang="es-GT" sz="4000" b="1" i="1" dirty="0">
                <a:effectLst>
                  <a:outerShdw blurRad="38100" dist="38100" dir="2700000" algn="tl">
                    <a:srgbClr val="000000">
                      <a:alpha val="43137"/>
                    </a:srgbClr>
                  </a:outerShdw>
                </a:effectLst>
                <a:latin typeface="Times New Roman" pitchFamily="18" charset="0"/>
                <a:cs typeface="Times New Roman" pitchFamily="18" charset="0"/>
              </a:rPr>
              <a:t>, </a:t>
            </a:r>
            <a:r>
              <a:rPr lang="es-GT" sz="4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 enseñanza de los apóstoles (</a:t>
            </a:r>
            <a:r>
              <a:rPr lang="es-GT" sz="40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didajé</a:t>
            </a:r>
            <a:r>
              <a:rPr lang="es-GT" sz="4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es-GT" sz="4000" b="1" i="1" dirty="0">
                <a:effectLst>
                  <a:outerShdw blurRad="38100" dist="38100" dir="2700000" algn="tl">
                    <a:srgbClr val="000000">
                      <a:alpha val="43137"/>
                    </a:srgbClr>
                  </a:outerShdw>
                </a:effectLst>
                <a:latin typeface="Times New Roman" pitchFamily="18" charset="0"/>
                <a:cs typeface="Times New Roman" pitchFamily="18" charset="0"/>
              </a:rPr>
              <a:t>, la llamada a la conversión, </a:t>
            </a:r>
            <a:r>
              <a:rPr lang="es-GT" sz="4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 vida fraterna (</a:t>
            </a:r>
            <a:r>
              <a:rPr lang="es-GT" sz="40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koinonía</a:t>
            </a:r>
            <a:r>
              <a:rPr lang="es-GT" sz="4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s-GT" sz="4000" b="1" i="1" dirty="0">
                <a:effectLst>
                  <a:outerShdw blurRad="38100" dist="38100" dir="2700000" algn="tl">
                    <a:srgbClr val="000000">
                      <a:alpha val="43137"/>
                    </a:srgbClr>
                  </a:outerShdw>
                </a:effectLst>
                <a:latin typeface="Times New Roman" pitchFamily="18" charset="0"/>
                <a:cs typeface="Times New Roman" pitchFamily="18" charset="0"/>
              </a:rPr>
              <a:t>y la </a:t>
            </a:r>
            <a:r>
              <a:rPr lang="es-GT" sz="4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celebración </a:t>
            </a:r>
            <a:r>
              <a:rPr lang="es-GT" sz="4000" b="1" i="1" dirty="0">
                <a:effectLst>
                  <a:outerShdw blurRad="38100" dist="38100" dir="2700000" algn="tl">
                    <a:srgbClr val="000000">
                      <a:alpha val="43137"/>
                    </a:srgbClr>
                  </a:outerShdw>
                </a:effectLst>
                <a:latin typeface="Times New Roman" pitchFamily="18" charset="0"/>
                <a:cs typeface="Times New Roman" pitchFamily="18" charset="0"/>
              </a:rPr>
              <a:t>de la cena del </a:t>
            </a:r>
            <a:r>
              <a:rPr lang="es-GT" sz="4000" b="1" i="1" dirty="0" smtClean="0">
                <a:effectLst>
                  <a:outerShdw blurRad="38100" dist="38100" dir="2700000" algn="tl">
                    <a:srgbClr val="000000">
                      <a:alpha val="43137"/>
                    </a:srgbClr>
                  </a:outerShdw>
                </a:effectLst>
                <a:latin typeface="Times New Roman" pitchFamily="18" charset="0"/>
                <a:cs typeface="Times New Roman" pitchFamily="18" charset="0"/>
              </a:rPr>
              <a:t>Señor (</a:t>
            </a:r>
            <a:r>
              <a:rPr lang="es-GT" sz="4000" b="1" i="1" dirty="0" err="1" smtClean="0">
                <a:effectLst>
                  <a:outerShdw blurRad="38100" dist="38100" dir="2700000" algn="tl">
                    <a:srgbClr val="000000">
                      <a:alpha val="43137"/>
                    </a:srgbClr>
                  </a:outerShdw>
                </a:effectLst>
                <a:latin typeface="Times New Roman" pitchFamily="18" charset="0"/>
                <a:cs typeface="Times New Roman" pitchFamily="18" charset="0"/>
              </a:rPr>
              <a:t>leiturgia</a:t>
            </a:r>
            <a:r>
              <a:rPr lang="es-GT" sz="40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s-GT" sz="4000" b="1" i="1" dirty="0">
                <a:effectLst>
                  <a:outerShdw blurRad="38100" dist="38100" dir="2700000" algn="tl">
                    <a:srgbClr val="000000">
                      <a:alpha val="43137"/>
                    </a:srgbClr>
                  </a:outerShdw>
                </a:effectLst>
                <a:latin typeface="Times New Roman" pitchFamily="18" charset="0"/>
                <a:cs typeface="Times New Roman" pitchFamily="18" charset="0"/>
              </a:rPr>
              <a:t>(</a:t>
            </a:r>
            <a:r>
              <a:rPr lang="es-GT" sz="4000" b="1" i="1" dirty="0" err="1">
                <a:effectLst>
                  <a:outerShdw blurRad="38100" dist="38100" dir="2700000" algn="tl">
                    <a:srgbClr val="000000">
                      <a:alpha val="43137"/>
                    </a:srgbClr>
                  </a:outerShdw>
                </a:effectLst>
                <a:latin typeface="Times New Roman" pitchFamily="18" charset="0"/>
                <a:cs typeface="Times New Roman" pitchFamily="18" charset="0"/>
              </a:rPr>
              <a:t>cf</a:t>
            </a:r>
            <a:r>
              <a:rPr lang="es-GT" sz="4000" b="1" i="1" dirty="0">
                <a:effectLst>
                  <a:outerShdw blurRad="38100" dist="38100" dir="2700000" algn="tl">
                    <a:srgbClr val="000000">
                      <a:alpha val="43137"/>
                    </a:srgbClr>
                  </a:outerShdw>
                </a:effectLst>
                <a:latin typeface="Times New Roman" pitchFamily="18" charset="0"/>
                <a:cs typeface="Times New Roman" pitchFamily="18" charset="0"/>
              </a:rPr>
              <a:t> He 2,42-47; 4,32-35). </a:t>
            </a:r>
          </a:p>
        </p:txBody>
      </p:sp>
    </p:spTree>
    <p:extLst>
      <p:ext uri="{BB962C8B-B14F-4D97-AF65-F5344CB8AC3E}">
        <p14:creationId xmlns:p14="http://schemas.microsoft.com/office/powerpoint/2010/main" val="165862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6025605"/>
            <a:ext cx="7358105" cy="584775"/>
          </a:xfrm>
          <a:prstGeom prst="rect">
            <a:avLst/>
          </a:prstGeom>
        </p:spPr>
        <p:txBody>
          <a:bodyPr wrap="none">
            <a:spAutoFit/>
          </a:bodyPr>
          <a:lstStyle/>
          <a:p>
            <a:r>
              <a:rPr lang="es-GT" sz="3200" b="1" i="1" dirty="0">
                <a:effectLst>
                  <a:outerShdw blurRad="38100" dist="38100" dir="2700000" algn="tl">
                    <a:srgbClr val="000000">
                      <a:alpha val="43137"/>
                    </a:srgbClr>
                  </a:outerShdw>
                </a:effectLst>
                <a:latin typeface="Times New Roman" pitchFamily="18" charset="0"/>
                <a:cs typeface="Times New Roman" pitchFamily="18" charset="0"/>
              </a:rPr>
              <a:t>Historia de la acción pastoral en la Iglesia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67"/>
            <a:ext cx="9139237" cy="602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776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1520" y="260648"/>
            <a:ext cx="8496944" cy="6124754"/>
          </a:xfrm>
          <a:prstGeom prst="rect">
            <a:avLst/>
          </a:prstGeom>
          <a:noFill/>
        </p:spPr>
        <p:txBody>
          <a:bodyPr wrap="square" rtlCol="0">
            <a:spAutoFit/>
          </a:bodyPr>
          <a:lstStyle/>
          <a:p>
            <a:pPr algn="just"/>
            <a:r>
              <a:rPr lang="es-GT" sz="2800" b="1" i="1" dirty="0">
                <a:effectLst>
                  <a:outerShdw blurRad="38100" dist="38100" dir="2700000" algn="tl">
                    <a:srgbClr val="000000">
                      <a:alpha val="43137"/>
                    </a:srgbClr>
                  </a:outerShdw>
                </a:effectLst>
                <a:latin typeface="Times New Roman" pitchFamily="18" charset="0"/>
                <a:cs typeface="Times New Roman" pitchFamily="18" charset="0"/>
              </a:rPr>
              <a:t>Las primeras comunidades fueron conscientes de que su razón de ser estaba en </a:t>
            </a:r>
            <a:r>
              <a:rPr lang="es-GT" sz="2800" b="1" i="1" dirty="0" err="1">
                <a:effectLst>
                  <a:outerShdw blurRad="38100" dist="38100" dir="2700000" algn="tl">
                    <a:srgbClr val="000000">
                      <a:alpha val="43137"/>
                    </a:srgbClr>
                  </a:outerShdw>
                </a:effectLst>
                <a:latin typeface="Times New Roman" pitchFamily="18" charset="0"/>
                <a:cs typeface="Times New Roman" pitchFamily="18" charset="0"/>
              </a:rPr>
              <a:t>Jésucristo</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 y en el evangelio, y de que su misión consistía en el anuncio del kerigma, la enseñanza de los apóstoles (</a:t>
            </a:r>
            <a:r>
              <a:rPr lang="es-GT" sz="2800" b="1" i="1" dirty="0" err="1">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 la llamada a la conversión, la vida fraterna (</a:t>
            </a:r>
            <a:r>
              <a:rPr lang="es-GT" sz="2800" b="1" i="1" dirty="0" err="1">
                <a:effectLst>
                  <a:outerShdw blurRad="38100" dist="38100" dir="2700000" algn="tl">
                    <a:srgbClr val="000000">
                      <a:alpha val="43137"/>
                    </a:srgbClr>
                  </a:outerShdw>
                </a:effectLst>
                <a:latin typeface="Times New Roman" pitchFamily="18" charset="0"/>
                <a:cs typeface="Times New Roman" pitchFamily="18" charset="0"/>
              </a:rPr>
              <a:t>koinonía</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 y la celebración de la cena del Señor (</a:t>
            </a:r>
            <a:r>
              <a:rPr lang="es-GT" sz="2800" b="1" i="1" dirty="0" err="1">
                <a:effectLst>
                  <a:outerShdw blurRad="38100" dist="38100" dir="2700000" algn="tl">
                    <a:srgbClr val="000000">
                      <a:alpha val="43137"/>
                    </a:srgbClr>
                  </a:outerShdw>
                </a:effectLst>
                <a:latin typeface="Times New Roman" pitchFamily="18" charset="0"/>
                <a:cs typeface="Times New Roman" pitchFamily="18" charset="0"/>
              </a:rPr>
              <a:t>cf</a:t>
            </a:r>
            <a:r>
              <a:rPr lang="es-GT" sz="2800" b="1" i="1" dirty="0">
                <a:effectLst>
                  <a:outerShdw blurRad="38100" dist="38100" dir="2700000" algn="tl">
                    <a:srgbClr val="000000">
                      <a:alpha val="43137"/>
                    </a:srgbClr>
                  </a:outerShdw>
                </a:effectLst>
                <a:latin typeface="Times New Roman" pitchFamily="18" charset="0"/>
                <a:cs typeface="Times New Roman" pitchFamily="18" charset="0"/>
              </a:rPr>
              <a:t> He 2,42-47; 4,32-35). Además </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el libro de los Hechos habla de los prodigios y señales que hacían los discípulos . Que sería algo así como la pastoral social…</a:t>
            </a:r>
          </a:p>
          <a:p>
            <a:pPr algn="just"/>
            <a:endParaRPr lang="es-GT" sz="2800" b="1" i="1" dirty="0">
              <a:effectLst>
                <a:outerShdw blurRad="38100" dist="38100" dir="2700000" algn="tl">
                  <a:srgbClr val="000000">
                    <a:alpha val="43137"/>
                  </a:srgbClr>
                </a:outerShdw>
              </a:effectLst>
              <a:latin typeface="Times New Roman" pitchFamily="18" charset="0"/>
              <a:cs typeface="Times New Roman" pitchFamily="18" charset="0"/>
            </a:endParaRPr>
          </a:p>
          <a:p>
            <a:pPr marL="457200" indent="-457200" algn="just">
              <a:buAutoNum type="arabicPeriod"/>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 y el anuncio del kerigma</a:t>
            </a:r>
          </a:p>
          <a:p>
            <a:pPr marL="457200" indent="-457200" algn="just">
              <a:buAutoNum type="arabicPeriod"/>
            </a:pP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Koinonía</a:t>
            </a:r>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marL="457200" indent="-457200" algn="just">
              <a:buAutoNum type="arabicPeriod"/>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Liturgia</a:t>
            </a:r>
          </a:p>
          <a:p>
            <a:pPr marL="457200" indent="-457200" algn="just">
              <a:buAutoNum type="arabicPeriod"/>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Los prodigios y señales</a:t>
            </a:r>
            <a:endParaRPr lang="es-GT" sz="2400" b="1"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293610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869267069"/>
              </p:ext>
            </p:extLst>
          </p:nvPr>
        </p:nvGraphicFramePr>
        <p:xfrm>
          <a:off x="323528" y="404663"/>
          <a:ext cx="8352928" cy="5547360"/>
        </p:xfrm>
        <a:graphic>
          <a:graphicData uri="http://schemas.openxmlformats.org/drawingml/2006/table">
            <a:tbl>
              <a:tblPr firstRow="1" bandRow="1">
                <a:tableStyleId>{5C22544A-7EE6-4342-B048-85BDC9FD1C3A}</a:tableStyleId>
              </a:tblPr>
              <a:tblGrid>
                <a:gridCol w="2088232"/>
                <a:gridCol w="2088232"/>
                <a:gridCol w="2088232"/>
                <a:gridCol w="2088232"/>
              </a:tblGrid>
              <a:tr h="7680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 y el anuncio del kerigma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Koinonía</a:t>
                      </a:r>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Liturgia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Los prodigios y señales</a:t>
                      </a:r>
                      <a:endParaRPr lang="es-GT"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r>
              <a:tr h="768086">
                <a:tc>
                  <a:txBody>
                    <a:bodyPr/>
                    <a:lstStyle/>
                    <a:p>
                      <a:r>
                        <a:rPr lang="es-GT" sz="2400" dirty="0" smtClean="0"/>
                        <a:t>El catecumenado y las escuelas de catequistas fueron los dos grandes soportes de la acción pastoral de la Iglesia en los siglos II y III</a:t>
                      </a:r>
                      <a:endParaRPr lang="es-GT" sz="2400" dirty="0"/>
                    </a:p>
                  </a:txBody>
                  <a:tcPr/>
                </a:tc>
                <a:tc>
                  <a:txBody>
                    <a:bodyPr/>
                    <a:lstStyle/>
                    <a:p>
                      <a:endParaRPr lang="es-GT"/>
                    </a:p>
                  </a:txBody>
                  <a:tcPr/>
                </a:tc>
                <a:tc>
                  <a:txBody>
                    <a:bodyPr/>
                    <a:lstStyle/>
                    <a:p>
                      <a:endParaRPr lang="es-GT" dirty="0"/>
                    </a:p>
                  </a:txBody>
                  <a:tcPr/>
                </a:tc>
                <a:tc>
                  <a:txBody>
                    <a:bodyPr/>
                    <a:lstStyle/>
                    <a:p>
                      <a:endParaRPr lang="es-GT" dirty="0"/>
                    </a:p>
                  </a:txBody>
                  <a:tcPr/>
                </a:tc>
              </a:tr>
            </a:tbl>
          </a:graphicData>
        </a:graphic>
      </p:graphicFrame>
    </p:spTree>
    <p:extLst>
      <p:ext uri="{BB962C8B-B14F-4D97-AF65-F5344CB8AC3E}">
        <p14:creationId xmlns:p14="http://schemas.microsoft.com/office/powerpoint/2010/main" val="126507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4106095906"/>
              </p:ext>
            </p:extLst>
          </p:nvPr>
        </p:nvGraphicFramePr>
        <p:xfrm>
          <a:off x="323528" y="404663"/>
          <a:ext cx="8352928" cy="6156960"/>
        </p:xfrm>
        <a:graphic>
          <a:graphicData uri="http://schemas.openxmlformats.org/drawingml/2006/table">
            <a:tbl>
              <a:tblPr firstRow="1" bandRow="1">
                <a:tableStyleId>{5C22544A-7EE6-4342-B048-85BDC9FD1C3A}</a:tableStyleId>
              </a:tblPr>
              <a:tblGrid>
                <a:gridCol w="2088232"/>
                <a:gridCol w="2088232"/>
                <a:gridCol w="2088232"/>
                <a:gridCol w="2088232"/>
              </a:tblGrid>
              <a:tr h="7680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 y el anuncio del kerigma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Koinonía</a:t>
                      </a:r>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Liturgia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Los prodigios y señales</a:t>
                      </a:r>
                      <a:endParaRPr lang="es-GT"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r>
              <a:tr h="768086">
                <a:tc>
                  <a:txBody>
                    <a:bodyPr/>
                    <a:lstStyle/>
                    <a:p>
                      <a:r>
                        <a:rPr lang="es-GT" sz="2000" dirty="0" smtClean="0"/>
                        <a:t>Patrística (siglos IV-VII) conservamos excelentes catequesis. A modo de ejemplo, citamos De </a:t>
                      </a:r>
                      <a:r>
                        <a:rPr lang="es-GT" sz="2000" dirty="0" err="1" smtClean="0"/>
                        <a:t>catechizandis</a:t>
                      </a:r>
                      <a:r>
                        <a:rPr lang="es-GT" sz="2000" dirty="0" smtClean="0"/>
                        <a:t> </a:t>
                      </a:r>
                      <a:r>
                        <a:rPr lang="es-GT" sz="2000" dirty="0" err="1" smtClean="0"/>
                        <a:t>rudibus</a:t>
                      </a:r>
                      <a:r>
                        <a:rPr lang="es-GT" sz="2000" dirty="0" smtClean="0"/>
                        <a:t> de san Agustín o las catequesis mistagógicas de Cirilo de Jerusalén.</a:t>
                      </a:r>
                      <a:endParaRPr lang="es-GT" sz="2000" dirty="0"/>
                    </a:p>
                  </a:txBody>
                  <a:tcPr/>
                </a:tc>
                <a:tc>
                  <a:txBody>
                    <a:bodyPr/>
                    <a:lstStyle/>
                    <a:p>
                      <a:r>
                        <a:rPr lang="es-GT" sz="2000" dirty="0" smtClean="0"/>
                        <a:t>Equilibrio entre los diferentes elementos: jerarquía y fieles, Iglesia universal e Iglesia local, el obispo de Roma y los demás obispos.</a:t>
                      </a:r>
                    </a:p>
                    <a:p>
                      <a:endParaRPr lang="es-GT" sz="2000" dirty="0" smtClean="0"/>
                    </a:p>
                    <a:p>
                      <a:r>
                        <a:rPr lang="es-GT" sz="2000" dirty="0" smtClean="0"/>
                        <a:t>Se comienza a hacerse la distinción entre clérigos y laicos</a:t>
                      </a:r>
                      <a:endParaRPr lang="es-GT" sz="2000" dirty="0"/>
                    </a:p>
                  </a:txBody>
                  <a:tcPr/>
                </a:tc>
                <a:tc>
                  <a:txBody>
                    <a:bodyPr/>
                    <a:lstStyle/>
                    <a:p>
                      <a:r>
                        <a:rPr lang="es-GT" sz="2000" dirty="0" smtClean="0"/>
                        <a:t>Los sacramentos, </a:t>
                      </a:r>
                    </a:p>
                    <a:p>
                      <a:endParaRPr lang="es-GT" sz="2000" dirty="0" smtClean="0"/>
                    </a:p>
                    <a:p>
                      <a:endParaRPr lang="es-GT" sz="2000" dirty="0" smtClean="0"/>
                    </a:p>
                    <a:p>
                      <a:endParaRPr lang="es-GT" sz="2000" dirty="0" smtClean="0"/>
                    </a:p>
                    <a:p>
                      <a:endParaRPr lang="es-GT" sz="2000" dirty="0" smtClean="0"/>
                    </a:p>
                    <a:p>
                      <a:r>
                        <a:rPr lang="es-GT" sz="2000" dirty="0" smtClean="0"/>
                        <a:t>Se empieza a generalizar el bautismo de párvulos </a:t>
                      </a:r>
                      <a:endParaRPr lang="es-GT" sz="2000" dirty="0"/>
                    </a:p>
                  </a:txBody>
                  <a:tcPr/>
                </a:tc>
                <a:tc>
                  <a:txBody>
                    <a:bodyPr/>
                    <a:lstStyle/>
                    <a:p>
                      <a:r>
                        <a:rPr lang="es-GT" sz="2000" dirty="0" smtClean="0"/>
                        <a:t>La fe y la presencia secular</a:t>
                      </a:r>
                    </a:p>
                    <a:p>
                      <a:endParaRPr lang="es-GT" sz="2000" dirty="0"/>
                    </a:p>
                  </a:txBody>
                  <a:tcPr/>
                </a:tc>
              </a:tr>
            </a:tbl>
          </a:graphicData>
        </a:graphic>
      </p:graphicFrame>
    </p:spTree>
    <p:extLst>
      <p:ext uri="{BB962C8B-B14F-4D97-AF65-F5344CB8AC3E}">
        <p14:creationId xmlns:p14="http://schemas.microsoft.com/office/powerpoint/2010/main" val="3666764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16632"/>
            <a:ext cx="8856984" cy="6801862"/>
          </a:xfrm>
          <a:prstGeom prst="rect">
            <a:avLst/>
          </a:prstGeom>
        </p:spPr>
        <p:txBody>
          <a:bodyPr wrap="square">
            <a:spAutoFit/>
          </a:bodyPr>
          <a:lstStyle/>
          <a:p>
            <a:pPr algn="ctr"/>
            <a:r>
              <a:rPr lang="es-GT" sz="2400" b="1" u="sng" dirty="0" smtClean="0">
                <a:effectLst>
                  <a:outerShdw blurRad="38100" dist="38100" dir="2700000" algn="tl">
                    <a:srgbClr val="000000">
                      <a:alpha val="43137"/>
                    </a:srgbClr>
                  </a:outerShdw>
                </a:effectLst>
              </a:rPr>
              <a:t>EL DESIERTO</a:t>
            </a:r>
          </a:p>
          <a:p>
            <a:endParaRPr lang="es-GT" sz="1600" dirty="0" smtClean="0"/>
          </a:p>
          <a:p>
            <a:r>
              <a:rPr lang="es-GT" dirty="0" smtClean="0"/>
              <a:t>Se usan las siguientes palabras en Hebreo:</a:t>
            </a:r>
          </a:p>
          <a:p>
            <a:endParaRPr lang="es-GT" dirty="0"/>
          </a:p>
          <a:p>
            <a:pPr marL="342900" indent="-342900">
              <a:buAutoNum type="arabicPeriod"/>
            </a:pPr>
            <a:r>
              <a:rPr lang="es-GT" b="1" u="sng" dirty="0" err="1" smtClean="0">
                <a:solidFill>
                  <a:srgbClr val="FF0000"/>
                </a:solidFill>
                <a:effectLst>
                  <a:outerShdw blurRad="38100" dist="38100" dir="2700000" algn="tl">
                    <a:srgbClr val="000000">
                      <a:alpha val="43137"/>
                    </a:srgbClr>
                  </a:outerShdw>
                </a:effectLst>
              </a:rPr>
              <a:t>Midbar</a:t>
            </a:r>
            <a:r>
              <a:rPr lang="es-GT" b="1" u="sng" dirty="0">
                <a:solidFill>
                  <a:srgbClr val="FF0000"/>
                </a:solidFill>
                <a:effectLst>
                  <a:outerShdw blurRad="38100" dist="38100" dir="2700000" algn="tl">
                    <a:srgbClr val="000000">
                      <a:alpha val="43137"/>
                    </a:srgbClr>
                  </a:outerShdw>
                </a:effectLst>
              </a:rPr>
              <a:t>.</a:t>
            </a:r>
            <a:r>
              <a:rPr lang="es-GT" b="1" u="sng" dirty="0" smtClean="0">
                <a:solidFill>
                  <a:srgbClr val="FF0000"/>
                </a:solidFill>
                <a:effectLst>
                  <a:outerShdw blurRad="38100" dist="38100" dir="2700000" algn="tl">
                    <a:srgbClr val="000000">
                      <a:alpha val="43137"/>
                    </a:srgbClr>
                  </a:outerShdw>
                </a:effectLst>
              </a:rPr>
              <a:t> </a:t>
            </a:r>
            <a:r>
              <a:rPr lang="es-GT" dirty="0" smtClean="0"/>
              <a:t>Se utiliza para describir una región solitaria, pero no totalmente estéril o desprovista de vegetación y agua, pues se trata de una región de pastoreo (</a:t>
            </a:r>
            <a:r>
              <a:rPr lang="es-GT" dirty="0" err="1" smtClean="0"/>
              <a:t>Jr</a:t>
            </a:r>
            <a:r>
              <a:rPr lang="es-GT" dirty="0" smtClean="0"/>
              <a:t> 9,9 y 17,6). En castellano se traduce por "estepa". La estepa es un bioma que comprende un territorio llano, de vegetación herbácea con climas extremos y pocas precipitaciones. En la corta estación que sigue a las lluvias torrenciales del invierno, el desierto se viste de pasajero, pero encantador, ropaje. Los arbustos reverdecen y una alfombra de tímida hierba verde salpicada de infinitas florecillas de colores variados e intensos hace sonreír al desierto. Y los autores sagrados, abiertos siempre a ver en todo la obra salvadora de Dios, aprovechan esta nueva imagen del desierto como símbolo de esperanza: El desierto bíblico cuenta, además, con una fauna significativa. Son citados, concretamente el león, el chacal, el onagro, el pelícano, el avestruz, serpientes y escorpiones... En buena parte del año ofrece un aspecto reseco y poco acogedor, no faltan fuentes y pozos de agua repartidos por toda su geografía, para alivio de personas y animales. (Gen 16,7 y 37,22)</a:t>
            </a:r>
          </a:p>
          <a:p>
            <a:endParaRPr lang="es-GT" dirty="0" smtClean="0"/>
          </a:p>
          <a:p>
            <a:pPr marL="355600" indent="-355600">
              <a:buAutoNum type="arabicPeriod" startAt="2"/>
            </a:pPr>
            <a:r>
              <a:rPr lang="es-GT" b="1" u="sng" dirty="0" err="1" smtClean="0">
                <a:solidFill>
                  <a:srgbClr val="FF0000"/>
                </a:solidFill>
                <a:effectLst>
                  <a:outerShdw blurRad="38100" dist="38100" dir="2700000" algn="tl">
                    <a:srgbClr val="000000">
                      <a:alpha val="43137"/>
                    </a:srgbClr>
                  </a:outerShdw>
                </a:effectLst>
              </a:rPr>
              <a:t>Arâbâh</a:t>
            </a:r>
            <a:r>
              <a:rPr lang="es-GT" b="1" u="sng" dirty="0" smtClean="0">
                <a:solidFill>
                  <a:srgbClr val="FF0000"/>
                </a:solidFill>
                <a:effectLst>
                  <a:outerShdw blurRad="38100" dist="38100" dir="2700000" algn="tl">
                    <a:srgbClr val="000000">
                      <a:alpha val="43137"/>
                    </a:srgbClr>
                  </a:outerShdw>
                </a:effectLst>
              </a:rPr>
              <a:t>. </a:t>
            </a:r>
            <a:r>
              <a:rPr lang="es-GT" dirty="0" smtClean="0"/>
              <a:t>Describe una zona árida y estéril, se emplea con frecuencia como oposición a tierra fértil. </a:t>
            </a:r>
          </a:p>
          <a:p>
            <a:pPr marL="355600" indent="-355600">
              <a:buAutoNum type="arabicPeriod" startAt="2"/>
            </a:pPr>
            <a:endParaRPr lang="es-GT" dirty="0" smtClean="0"/>
          </a:p>
          <a:p>
            <a:pPr marL="355600" indent="-355600">
              <a:buAutoNum type="arabicPeriod" startAt="2"/>
            </a:pPr>
            <a:r>
              <a:rPr lang="es-GT" b="1" u="sng" dirty="0" smtClean="0">
                <a:solidFill>
                  <a:srgbClr val="FF0000"/>
                </a:solidFill>
                <a:effectLst>
                  <a:outerShdw blurRad="38100" dist="38100" dir="2700000" algn="tl">
                    <a:srgbClr val="000000">
                      <a:alpha val="43137"/>
                    </a:srgbClr>
                  </a:outerShdw>
                </a:effectLst>
              </a:rPr>
              <a:t>El </a:t>
            </a:r>
            <a:r>
              <a:rPr lang="es-GT" b="1" u="sng" dirty="0" err="1" smtClean="0">
                <a:solidFill>
                  <a:srgbClr val="FF0000"/>
                </a:solidFill>
                <a:effectLst>
                  <a:outerShdw blurRad="38100" dist="38100" dir="2700000" algn="tl">
                    <a:srgbClr val="000000">
                      <a:alpha val="43137"/>
                    </a:srgbClr>
                  </a:outerShdw>
                </a:effectLst>
              </a:rPr>
              <a:t>Sarón</a:t>
            </a:r>
            <a:r>
              <a:rPr lang="es-GT" b="1" u="sng" dirty="0" smtClean="0">
                <a:solidFill>
                  <a:srgbClr val="FF0000"/>
                </a:solidFill>
                <a:effectLst>
                  <a:outerShdw blurRad="38100" dist="38100" dir="2700000" algn="tl">
                    <a:srgbClr val="000000">
                      <a:alpha val="43137"/>
                    </a:srgbClr>
                  </a:outerShdw>
                </a:effectLst>
              </a:rPr>
              <a:t> </a:t>
            </a:r>
            <a:r>
              <a:rPr lang="es-GT" dirty="0" smtClean="0"/>
              <a:t>ha sido siempre la llanura costera fértil por antonomasia en la Biblia, mientras que la palabra </a:t>
            </a:r>
            <a:r>
              <a:rPr lang="es-GT" dirty="0" err="1" smtClean="0"/>
              <a:t>arâbâh</a:t>
            </a:r>
            <a:r>
              <a:rPr lang="es-GT" dirty="0" smtClean="0"/>
              <a:t> ha pasado a designar, como nombre propio, la zona reseca situada al sur del mar Muerto.</a:t>
            </a:r>
            <a:endParaRPr lang="es-GT" dirty="0"/>
          </a:p>
        </p:txBody>
      </p:sp>
    </p:spTree>
    <p:extLst>
      <p:ext uri="{BB962C8B-B14F-4D97-AF65-F5344CB8AC3E}">
        <p14:creationId xmlns:p14="http://schemas.microsoft.com/office/powerpoint/2010/main" val="1352791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433613649"/>
              </p:ext>
            </p:extLst>
          </p:nvPr>
        </p:nvGraphicFramePr>
        <p:xfrm>
          <a:off x="107504" y="116632"/>
          <a:ext cx="8712968" cy="6827520"/>
        </p:xfrm>
        <a:graphic>
          <a:graphicData uri="http://schemas.openxmlformats.org/drawingml/2006/table">
            <a:tbl>
              <a:tblPr firstRow="1" bandRow="1">
                <a:tableStyleId>{5C22544A-7EE6-4342-B048-85BDC9FD1C3A}</a:tableStyleId>
              </a:tblPr>
              <a:tblGrid>
                <a:gridCol w="2178242"/>
                <a:gridCol w="2178242"/>
                <a:gridCol w="2178242"/>
                <a:gridCol w="2178242"/>
              </a:tblGrid>
              <a:tr h="7680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 y el anuncio del kerigma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Koinonía</a:t>
                      </a:r>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Liturgia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Los prodigios y señales</a:t>
                      </a:r>
                      <a:endParaRPr lang="es-GT"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r>
              <a:tr h="768086">
                <a:tc>
                  <a:txBody>
                    <a:bodyPr/>
                    <a:lstStyle/>
                    <a:p>
                      <a:r>
                        <a:rPr lang="es-GT" dirty="0" smtClean="0"/>
                        <a:t>En la cristiandad, en la Edad media (siglos VIII-XV). Una  religiosidad más individual Los enemigos de la fe son los herejes dentro de la cristiandad y los musulmanes fuera de ella.  La Inquisición y las Cruzadas. Desaparece el catecumenado, decae la catequesis y la predicación.</a:t>
                      </a:r>
                      <a:endParaRPr lang="es-G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GT" dirty="0" smtClean="0"/>
                        <a:t>Se refuerza el poder temporal del papado. El derecho romano va siendo acogido en el derecho canónico. Decrece la conciencia comunitaria de los fieles cristianos, aparece la territorialidad como criterio pastoral y los movimientos evangélicos que tratan de renovar la vida de la Iglesia.</a:t>
                      </a:r>
                    </a:p>
                    <a:p>
                      <a:endParaRPr lang="es-GT" dirty="0"/>
                    </a:p>
                  </a:txBody>
                  <a:tcPr/>
                </a:tc>
                <a:tc>
                  <a:txBody>
                    <a:bodyPr/>
                    <a:lstStyle/>
                    <a:p>
                      <a:r>
                        <a:rPr lang="es-GT" dirty="0" smtClean="0"/>
                        <a:t>La piedad cristiana se articula en referencia al Cristo sufriente</a:t>
                      </a:r>
                      <a:r>
                        <a:rPr lang="es-GT" baseline="0" dirty="0" smtClean="0"/>
                        <a:t> </a:t>
                      </a:r>
                      <a:r>
                        <a:rPr lang="es-GT" dirty="0" smtClean="0"/>
                        <a:t>La muerte en la espiritualidad.</a:t>
                      </a:r>
                      <a:endParaRPr lang="es-GT" dirty="0"/>
                    </a:p>
                  </a:txBody>
                  <a:tcPr/>
                </a:tc>
                <a:tc>
                  <a:txBody>
                    <a:bodyPr/>
                    <a:lstStyle/>
                    <a:p>
                      <a:r>
                        <a:rPr lang="es-GT" dirty="0" smtClean="0"/>
                        <a:t>La Iglesia se va configurando como un elemento </a:t>
                      </a:r>
                      <a:r>
                        <a:rPr lang="es-GT" dirty="0" err="1" smtClean="0"/>
                        <a:t>estructurante</a:t>
                      </a:r>
                      <a:r>
                        <a:rPr lang="es-GT" dirty="0" smtClean="0"/>
                        <a:t> de la vida social. </a:t>
                      </a:r>
                    </a:p>
                    <a:p>
                      <a:endParaRPr lang="es-GT" dirty="0" smtClean="0"/>
                    </a:p>
                    <a:p>
                      <a:endParaRPr lang="es-GT" dirty="0"/>
                    </a:p>
                  </a:txBody>
                  <a:tcPr/>
                </a:tc>
              </a:tr>
            </a:tbl>
          </a:graphicData>
        </a:graphic>
      </p:graphicFrame>
    </p:spTree>
    <p:extLst>
      <p:ext uri="{BB962C8B-B14F-4D97-AF65-F5344CB8AC3E}">
        <p14:creationId xmlns:p14="http://schemas.microsoft.com/office/powerpoint/2010/main" val="3666764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3372092155"/>
              </p:ext>
            </p:extLst>
          </p:nvPr>
        </p:nvGraphicFramePr>
        <p:xfrm>
          <a:off x="35496" y="0"/>
          <a:ext cx="8352928" cy="7376160"/>
        </p:xfrm>
        <a:graphic>
          <a:graphicData uri="http://schemas.openxmlformats.org/drawingml/2006/table">
            <a:tbl>
              <a:tblPr firstRow="1" bandRow="1">
                <a:tableStyleId>{5C22544A-7EE6-4342-B048-85BDC9FD1C3A}</a:tableStyleId>
              </a:tblPr>
              <a:tblGrid>
                <a:gridCol w="2088232"/>
                <a:gridCol w="2088232"/>
                <a:gridCol w="2088232"/>
                <a:gridCol w="2088232"/>
              </a:tblGrid>
              <a:tr h="7680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 y el anuncio del kerigma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Koinonía</a:t>
                      </a:r>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Liturgia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Los prodigios y señales</a:t>
                      </a:r>
                      <a:endParaRPr lang="es-GT"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r>
              <a:tr h="768086">
                <a:tc>
                  <a:txBody>
                    <a:bodyPr/>
                    <a:lstStyle/>
                    <a:p>
                      <a:r>
                        <a:rPr lang="es-GT" dirty="0" smtClean="0"/>
                        <a:t>Los siglos XVI y XVII vienen definidos pastoralmente por la influencia de la Reforma y la Contrarreforma. Lutero defiende una eclesiología fundamentada en la fe personal, la palabra de Dios y el sacerdocio de los fieles. El concilio de Trento se propone hacer una revisión de la dogmática y de la pastoral</a:t>
                      </a:r>
                      <a:endParaRPr lang="es-GT" dirty="0"/>
                    </a:p>
                  </a:txBody>
                  <a:tcPr/>
                </a:tc>
                <a:tc>
                  <a:txBody>
                    <a:bodyPr/>
                    <a:lstStyle/>
                    <a:p>
                      <a:r>
                        <a:rPr lang="es-GT" dirty="0" smtClean="0"/>
                        <a:t>Trento afirma la transmisión eclesial de la revelación, la estructura sacramental de la justificación y la constitución jerárquica de la Iglesia</a:t>
                      </a:r>
                      <a:endParaRPr lang="es-GT" dirty="0"/>
                    </a:p>
                  </a:txBody>
                  <a:tcPr/>
                </a:tc>
                <a:tc>
                  <a:txBody>
                    <a:bodyPr/>
                    <a:lstStyle/>
                    <a:p>
                      <a:r>
                        <a:rPr lang="es-GT" dirty="0" smtClean="0"/>
                        <a:t>S</a:t>
                      </a:r>
                      <a:r>
                        <a:rPr lang="es-GT" smtClean="0"/>
                        <a:t>e </a:t>
                      </a:r>
                      <a:r>
                        <a:rPr lang="es-GT" dirty="0" smtClean="0"/>
                        <a:t>subraya el opus </a:t>
                      </a:r>
                      <a:r>
                        <a:rPr lang="es-GT" dirty="0" err="1" smtClean="0"/>
                        <a:t>operatum</a:t>
                      </a:r>
                      <a:r>
                        <a:rPr lang="es-GT" dirty="0" smtClean="0"/>
                        <a:t> de los sacramentos, se ve con recelo el que los fieles lean la palabra de Dios, se reforma la liturgia para unificarla y se desarrolla una espiritualidad cristiana centrada en la presencia real de Cristo en la eucaristía, la devoción a la santísima Virgen, la misa como sacrificio y la importancia del sacerdocio jerárquico</a:t>
                      </a:r>
                      <a:endParaRPr lang="es-GT" dirty="0"/>
                    </a:p>
                  </a:txBody>
                  <a:tcPr/>
                </a:tc>
                <a:tc>
                  <a:txBody>
                    <a:bodyPr/>
                    <a:lstStyle/>
                    <a:p>
                      <a:endParaRPr lang="es-GT" dirty="0"/>
                    </a:p>
                  </a:txBody>
                  <a:tcPr/>
                </a:tc>
              </a:tr>
            </a:tbl>
          </a:graphicData>
        </a:graphic>
      </p:graphicFrame>
    </p:spTree>
    <p:extLst>
      <p:ext uri="{BB962C8B-B14F-4D97-AF65-F5344CB8AC3E}">
        <p14:creationId xmlns:p14="http://schemas.microsoft.com/office/powerpoint/2010/main" val="3666764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4096399026"/>
              </p:ext>
            </p:extLst>
          </p:nvPr>
        </p:nvGraphicFramePr>
        <p:xfrm>
          <a:off x="323528" y="404663"/>
          <a:ext cx="8352928" cy="5730240"/>
        </p:xfrm>
        <a:graphic>
          <a:graphicData uri="http://schemas.openxmlformats.org/drawingml/2006/table">
            <a:tbl>
              <a:tblPr firstRow="1" bandRow="1">
                <a:tableStyleId>{5C22544A-7EE6-4342-B048-85BDC9FD1C3A}</a:tableStyleId>
              </a:tblPr>
              <a:tblGrid>
                <a:gridCol w="2088232"/>
                <a:gridCol w="2088232"/>
                <a:gridCol w="2088232"/>
                <a:gridCol w="2088232"/>
              </a:tblGrid>
              <a:tr h="7680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 y el anuncio del kerigma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Koinonía</a:t>
                      </a:r>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Liturgia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Los prodigios y señales</a:t>
                      </a:r>
                      <a:endParaRPr lang="es-GT"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r>
              <a:tr h="768086">
                <a:tc>
                  <a:txBody>
                    <a:bodyPr/>
                    <a:lstStyle/>
                    <a:p>
                      <a:r>
                        <a:rPr lang="es-GT" dirty="0" smtClean="0"/>
                        <a:t>Siglos XVIII y XIX. Se dan en Alemania los primeros intentos de renovación </a:t>
                      </a:r>
                      <a:r>
                        <a:rPr lang="es-GT" dirty="0" err="1" smtClean="0"/>
                        <a:t>kerigmática</a:t>
                      </a:r>
                      <a:r>
                        <a:rPr lang="es-GT" dirty="0" smtClean="0"/>
                        <a:t>.</a:t>
                      </a:r>
                      <a:r>
                        <a:rPr lang="es-GT" baseline="0" dirty="0" smtClean="0"/>
                        <a:t> </a:t>
                      </a:r>
                      <a:endParaRPr lang="es-GT" dirty="0"/>
                    </a:p>
                  </a:txBody>
                  <a:tcPr/>
                </a:tc>
                <a:tc>
                  <a:txBody>
                    <a:bodyPr/>
                    <a:lstStyle/>
                    <a:p>
                      <a:r>
                        <a:rPr lang="es-GT" dirty="0" smtClean="0"/>
                        <a:t>Surgen cofradías y asociaciones para fomentar la vida espiritual de los laicos. La formación de los sacerdotes tiene una orientación apologética y la Iglesia se estudia en los seminarios en un tratado de derecho público eclesiástico.</a:t>
                      </a:r>
                    </a:p>
                    <a:p>
                      <a:endParaRPr lang="es-GT" dirty="0"/>
                    </a:p>
                  </a:txBody>
                  <a:tcPr/>
                </a:tc>
                <a:tc>
                  <a:txBody>
                    <a:bodyPr/>
                    <a:lstStyle/>
                    <a:p>
                      <a:r>
                        <a:rPr lang="es-GT" dirty="0" smtClean="0"/>
                        <a:t>La preocupación pastoral se orienta hacia la educación moral, el </a:t>
                      </a:r>
                      <a:r>
                        <a:rPr lang="es-GT" dirty="0" err="1" smtClean="0"/>
                        <a:t>sacramentalismo</a:t>
                      </a:r>
                      <a:r>
                        <a:rPr lang="es-GT" dirty="0" smtClean="0"/>
                        <a:t> sin mucha preparación.</a:t>
                      </a:r>
                    </a:p>
                    <a:p>
                      <a:endParaRPr lang="es-GT" dirty="0" smtClean="0"/>
                    </a:p>
                    <a:p>
                      <a:r>
                        <a:rPr lang="es-GT" dirty="0" smtClean="0"/>
                        <a:t>Piedad individualista. el inicio del catolicismo social y la renovación litúrgica </a:t>
                      </a:r>
                      <a:endParaRPr lang="es-GT" dirty="0"/>
                    </a:p>
                  </a:txBody>
                  <a:tcPr/>
                </a:tc>
                <a:tc>
                  <a:txBody>
                    <a:bodyPr/>
                    <a:lstStyle/>
                    <a:p>
                      <a:r>
                        <a:rPr lang="es-GT" dirty="0" smtClean="0"/>
                        <a:t>La Iglesia toma una actitud de separación del mundo y se genera una pastoral de defensa de la fe, pues se ve con desconfianza a la sociedad</a:t>
                      </a:r>
                      <a:endParaRPr lang="es-GT" dirty="0"/>
                    </a:p>
                  </a:txBody>
                  <a:tcPr/>
                </a:tc>
              </a:tr>
            </a:tbl>
          </a:graphicData>
        </a:graphic>
      </p:graphicFrame>
    </p:spTree>
    <p:extLst>
      <p:ext uri="{BB962C8B-B14F-4D97-AF65-F5344CB8AC3E}">
        <p14:creationId xmlns:p14="http://schemas.microsoft.com/office/powerpoint/2010/main" val="3032362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502395564"/>
              </p:ext>
            </p:extLst>
          </p:nvPr>
        </p:nvGraphicFramePr>
        <p:xfrm>
          <a:off x="323528" y="404663"/>
          <a:ext cx="8820472" cy="6787246"/>
        </p:xfrm>
        <a:graphic>
          <a:graphicData uri="http://schemas.openxmlformats.org/drawingml/2006/table">
            <a:tbl>
              <a:tblPr firstRow="1" bandRow="1">
                <a:tableStyleId>{5C22544A-7EE6-4342-B048-85BDC9FD1C3A}</a:tableStyleId>
              </a:tblPr>
              <a:tblGrid>
                <a:gridCol w="2205118"/>
                <a:gridCol w="2205118"/>
                <a:gridCol w="1998476"/>
                <a:gridCol w="2411760"/>
              </a:tblGrid>
              <a:tr h="14644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 y el anuncio del kerigma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Koinonía</a:t>
                      </a:r>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Liturgia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Los prodigios y señales</a:t>
                      </a:r>
                      <a:endParaRPr lang="es-GT"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r>
              <a:tr h="4988926">
                <a:tc>
                  <a:txBody>
                    <a:bodyPr/>
                    <a:lstStyle/>
                    <a:p>
                      <a:r>
                        <a:rPr lang="es-ES_tradnl" sz="1800" i="1" kern="1200" dirty="0" smtClean="0">
                          <a:solidFill>
                            <a:schemeClr val="dk1"/>
                          </a:solidFill>
                          <a:effectLst/>
                          <a:latin typeface="+mn-lt"/>
                          <a:ea typeface="+mn-ea"/>
                          <a:cs typeface="+mn-cs"/>
                        </a:rPr>
                        <a:t>En la primera mitad del siglo XX </a:t>
                      </a:r>
                      <a:r>
                        <a:rPr lang="es-ES_tradnl" sz="1800" kern="1200" dirty="0" smtClean="0">
                          <a:solidFill>
                            <a:schemeClr val="dk1"/>
                          </a:solidFill>
                          <a:effectLst/>
                          <a:latin typeface="+mn-lt"/>
                          <a:ea typeface="+mn-ea"/>
                          <a:cs typeface="+mn-cs"/>
                        </a:rPr>
                        <a:t>comienza la renovación de los estudios bíblicos, litúrgicos y patrísticos. </a:t>
                      </a:r>
                      <a:r>
                        <a:rPr lang="es-ES_tradnl" sz="1800" kern="1200" dirty="0" err="1" smtClean="0">
                          <a:solidFill>
                            <a:schemeClr val="dk1"/>
                          </a:solidFill>
                          <a:effectLst/>
                          <a:latin typeface="+mn-lt"/>
                          <a:ea typeface="+mn-ea"/>
                          <a:cs typeface="+mn-cs"/>
                        </a:rPr>
                        <a:t>rreticencias</a:t>
                      </a:r>
                      <a:r>
                        <a:rPr lang="es-ES_tradnl" sz="1800" kern="1200" dirty="0" smtClean="0">
                          <a:solidFill>
                            <a:schemeClr val="dk1"/>
                          </a:solidFill>
                          <a:effectLst/>
                          <a:latin typeface="+mn-lt"/>
                          <a:ea typeface="+mn-ea"/>
                          <a:cs typeface="+mn-cs"/>
                        </a:rPr>
                        <a:t> por parte del magisterio de la Iglesia a todo lo relacionado con la filosofía de la acción y del sentimiento, el subjetivismo, el vitalismo y el historicismo. </a:t>
                      </a:r>
                      <a:endParaRPr lang="es-GT" sz="1800" kern="1200" dirty="0" smtClean="0">
                        <a:solidFill>
                          <a:schemeClr val="dk1"/>
                        </a:solidFill>
                        <a:effectLst/>
                        <a:latin typeface="+mn-lt"/>
                        <a:ea typeface="+mn-ea"/>
                        <a:cs typeface="+mn-cs"/>
                      </a:endParaRPr>
                    </a:p>
                  </a:txBody>
                  <a:tcPr/>
                </a:tc>
                <a:tc>
                  <a:txBody>
                    <a:bodyPr/>
                    <a:lstStyle/>
                    <a:p>
                      <a:r>
                        <a:rPr lang="es-GT" dirty="0" smtClean="0"/>
                        <a:t>La conciencia del sentido comunitario de la fe, la participación del seglar en el apostolado, la preocupación ecuménica</a:t>
                      </a:r>
                      <a:endParaRPr lang="es-GT" dirty="0"/>
                    </a:p>
                  </a:txBody>
                  <a:tcPr/>
                </a:tc>
                <a:tc>
                  <a:txBody>
                    <a:bodyPr/>
                    <a:lstStyle/>
                    <a:p>
                      <a:r>
                        <a:rPr lang="es-GT" dirty="0" smtClean="0"/>
                        <a:t>La necesidad de una liturgia más viva y la renovación de los estudios teológicos desde la Biblia y la cristología. </a:t>
                      </a:r>
                    </a:p>
                    <a:p>
                      <a:endParaRPr lang="es-GT" dirty="0"/>
                    </a:p>
                  </a:txBody>
                  <a:tcPr/>
                </a:tc>
                <a:tc>
                  <a:txBody>
                    <a:bodyPr/>
                    <a:lstStyle/>
                    <a:p>
                      <a:r>
                        <a:rPr lang="es-GT" dirty="0" smtClean="0"/>
                        <a:t>La palabra de Dios empieza a conectarse con las exigencias del mundo moderno.</a:t>
                      </a:r>
                    </a:p>
                    <a:p>
                      <a:r>
                        <a:rPr lang="es-GT" dirty="0" smtClean="0"/>
                        <a:t>La parroquia en estado de misión para responder a la descristianización de la clase obrera en las grandes ciudades, y se da, de este modo, una presencia nueva de los cristianos en lugares significativos.</a:t>
                      </a:r>
                      <a:endParaRPr lang="es-GT" dirty="0"/>
                    </a:p>
                  </a:txBody>
                  <a:tcPr/>
                </a:tc>
              </a:tr>
            </a:tbl>
          </a:graphicData>
        </a:graphic>
      </p:graphicFrame>
    </p:spTree>
    <p:extLst>
      <p:ext uri="{BB962C8B-B14F-4D97-AF65-F5344CB8AC3E}">
        <p14:creationId xmlns:p14="http://schemas.microsoft.com/office/powerpoint/2010/main" val="3077803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3411459422"/>
              </p:ext>
            </p:extLst>
          </p:nvPr>
        </p:nvGraphicFramePr>
        <p:xfrm>
          <a:off x="107504" y="304800"/>
          <a:ext cx="8784976" cy="6553200"/>
        </p:xfrm>
        <a:graphic>
          <a:graphicData uri="http://schemas.openxmlformats.org/drawingml/2006/table">
            <a:tbl>
              <a:tblPr firstRow="1" bandRow="1">
                <a:tableStyleId>{5C22544A-7EE6-4342-B048-85BDC9FD1C3A}</a:tableStyleId>
              </a:tblPr>
              <a:tblGrid>
                <a:gridCol w="2196244"/>
                <a:gridCol w="2196244"/>
                <a:gridCol w="2196244"/>
                <a:gridCol w="2196244"/>
              </a:tblGrid>
              <a:tr h="7680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La </a:t>
                      </a: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didajé</a:t>
                      </a: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 y el anuncio del kerigma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err="1" smtClean="0">
                          <a:effectLst>
                            <a:outerShdw blurRad="38100" dist="38100" dir="2700000" algn="tl">
                              <a:srgbClr val="000000">
                                <a:alpha val="43137"/>
                              </a:srgbClr>
                            </a:outerShdw>
                          </a:effectLst>
                          <a:latin typeface="Times New Roman" pitchFamily="18" charset="0"/>
                          <a:cs typeface="Times New Roman" pitchFamily="18" charset="0"/>
                        </a:rPr>
                        <a:t>Koinonía</a:t>
                      </a:r>
                      <a:endParaRPr lang="es-GT" sz="2800" b="1" i="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Liturgia</a:t>
                      </a:r>
                    </a:p>
                    <a:p>
                      <a:pPr algn="ctr"/>
                      <a:endParaRPr lang="es-GT"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GT" sz="2800" b="1" i="1" dirty="0" smtClean="0">
                          <a:effectLst>
                            <a:outerShdw blurRad="38100" dist="38100" dir="2700000" algn="tl">
                              <a:srgbClr val="000000">
                                <a:alpha val="43137"/>
                              </a:srgbClr>
                            </a:outerShdw>
                          </a:effectLst>
                          <a:latin typeface="Times New Roman" pitchFamily="18" charset="0"/>
                          <a:cs typeface="Times New Roman" pitchFamily="18" charset="0"/>
                        </a:rPr>
                        <a:t>Los prodigios y señales</a:t>
                      </a:r>
                      <a:endParaRPr lang="es-GT"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s-GT" sz="2800" dirty="0"/>
                    </a:p>
                  </a:txBody>
                  <a:tcPr/>
                </a:tc>
              </a:tr>
              <a:tr h="768086">
                <a:tc>
                  <a:txBody>
                    <a:bodyPr/>
                    <a:lstStyle/>
                    <a:p>
                      <a:r>
                        <a:rPr lang="es-GT" dirty="0" smtClean="0"/>
                        <a:t>Segunda mitad del siglo XX. Las grandes y rápidas transformaciones experimentadas a raíz del Vaticano II, </a:t>
                      </a:r>
                      <a:endParaRPr lang="es-GT" dirty="0"/>
                    </a:p>
                  </a:txBody>
                  <a:tcPr/>
                </a:tc>
                <a:tc>
                  <a:txBody>
                    <a:bodyPr/>
                    <a:lstStyle/>
                    <a:p>
                      <a:r>
                        <a:rPr lang="es-GT" i="1" dirty="0" smtClean="0"/>
                        <a:t>La idea  de la iglesia como pueblo de Dios, Las Comunidades</a:t>
                      </a:r>
                      <a:r>
                        <a:rPr lang="es-GT" i="1" baseline="0" dirty="0" smtClean="0"/>
                        <a:t> Eclesiales de base. Lo laicos</a:t>
                      </a:r>
                      <a:endParaRPr lang="es-GT" i="1" dirty="0"/>
                    </a:p>
                  </a:txBody>
                  <a:tcPr/>
                </a:tc>
                <a:tc>
                  <a:txBody>
                    <a:bodyPr/>
                    <a:lstStyle/>
                    <a:p>
                      <a:r>
                        <a:rPr lang="es-GT" dirty="0" smtClean="0"/>
                        <a:t>La alegría del evangelio.</a:t>
                      </a:r>
                      <a:endParaRPr lang="es-GT" dirty="0"/>
                    </a:p>
                  </a:txBody>
                  <a:tcPr/>
                </a:tc>
                <a:tc>
                  <a:txBody>
                    <a:bodyPr/>
                    <a:lstStyle/>
                    <a:p>
                      <a:r>
                        <a:rPr lang="es-GT" dirty="0" smtClean="0"/>
                        <a:t>Nueva evangelización, de nuevas situaciones culturales como nuevos campos de evangelización.  Los nuevos areópagos (entre los que destacan los medios de comunicación social), etc. </a:t>
                      </a:r>
                    </a:p>
                    <a:p>
                      <a:endParaRPr lang="es-GT" dirty="0" smtClean="0"/>
                    </a:p>
                    <a:p>
                      <a:r>
                        <a:rPr lang="es-GT" dirty="0" smtClean="0"/>
                        <a:t>Fomentando el diálogo entre la fe y la cultura.  El caso de lo ecología, los </a:t>
                      </a:r>
                      <a:r>
                        <a:rPr lang="es-GT" dirty="0" err="1" smtClean="0"/>
                        <a:t>jòvenes</a:t>
                      </a:r>
                      <a:r>
                        <a:rPr lang="es-GT" dirty="0" smtClean="0"/>
                        <a:t>.</a:t>
                      </a:r>
                      <a:endParaRPr lang="es-GT" dirty="0"/>
                    </a:p>
                  </a:txBody>
                  <a:tcPr/>
                </a:tc>
              </a:tr>
            </a:tbl>
          </a:graphicData>
        </a:graphic>
      </p:graphicFrame>
    </p:spTree>
    <p:extLst>
      <p:ext uri="{BB962C8B-B14F-4D97-AF65-F5344CB8AC3E}">
        <p14:creationId xmlns:p14="http://schemas.microsoft.com/office/powerpoint/2010/main" val="3077803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2" y="0"/>
            <a:ext cx="914400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5496" y="5445224"/>
            <a:ext cx="8928992" cy="1508105"/>
          </a:xfrm>
          <a:prstGeom prst="rect">
            <a:avLst/>
          </a:prstGeom>
        </p:spPr>
        <p:txBody>
          <a:bodyPr wrap="square">
            <a:spAutoFit/>
          </a:bodyPr>
          <a:lstStyle/>
          <a:p>
            <a:pPr algn="ctr"/>
            <a:r>
              <a:rPr lang="es-GT" sz="23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Topográficamente, el desierto bíblico es muy accidentado en su mayor parte. Altas montañas y profundos valles en la parte sur del Sinaí; colinas y baja montaña, con barrancos muy profundos, en el desierto de Judea.</a:t>
            </a:r>
            <a:endParaRPr lang="es-GT" sz="23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1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0000"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843808" y="318803"/>
            <a:ext cx="2808312" cy="1015663"/>
          </a:xfrm>
          <a:prstGeom prst="rect">
            <a:avLst/>
          </a:prstGeom>
        </p:spPr>
        <p:txBody>
          <a:bodyPr wrap="square">
            <a:spAutoFit/>
          </a:bodyPr>
          <a:lstStyle/>
          <a:p>
            <a:pPr algn="ctr"/>
            <a:r>
              <a:rPr lang="es-GT" sz="60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Arâbâh</a:t>
            </a:r>
            <a:r>
              <a:rPr lang="es-GT" sz="40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s-GT" sz="4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3371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9" y="0"/>
            <a:ext cx="9137568" cy="594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3403276" y="5964506"/>
            <a:ext cx="2076209" cy="830997"/>
          </a:xfrm>
          <a:prstGeom prst="rect">
            <a:avLst/>
          </a:prstGeom>
        </p:spPr>
        <p:txBody>
          <a:bodyPr wrap="none">
            <a:spAutoFit/>
          </a:bodyPr>
          <a:lstStyle/>
          <a:p>
            <a:r>
              <a:rPr lang="es-GT" sz="4800" b="1" i="1" dirty="0" err="1">
                <a:effectLst>
                  <a:outerShdw blurRad="38100" dist="38100" dir="2700000" algn="tl">
                    <a:srgbClr val="000000">
                      <a:alpha val="43137"/>
                    </a:srgbClr>
                  </a:outerShdw>
                </a:effectLst>
              </a:rPr>
              <a:t>Arâbâh</a:t>
            </a:r>
            <a:endParaRPr lang="es-GT" sz="48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47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 y="-12213"/>
            <a:ext cx="9112671" cy="640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755576" y="6423719"/>
            <a:ext cx="7272808" cy="523220"/>
          </a:xfrm>
          <a:prstGeom prst="rect">
            <a:avLst/>
          </a:prstGeom>
          <a:noFill/>
        </p:spPr>
        <p:txBody>
          <a:bodyPr wrap="square" rtlCol="0">
            <a:spAutoFit/>
          </a:bodyPr>
          <a:lstStyle/>
          <a:p>
            <a:pPr algn="ctr"/>
            <a:r>
              <a:rPr lang="es-GT" sz="28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Las estepas</a:t>
            </a:r>
            <a:endParaRPr lang="es-GT" sz="28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2 Rectángulo"/>
          <p:cNvSpPr/>
          <p:nvPr/>
        </p:nvSpPr>
        <p:spPr>
          <a:xfrm>
            <a:off x="2213358" y="226328"/>
            <a:ext cx="4692310" cy="1862048"/>
          </a:xfrm>
          <a:prstGeom prst="rect">
            <a:avLst/>
          </a:prstGeom>
        </p:spPr>
        <p:txBody>
          <a:bodyPr wrap="none">
            <a:spAutoFit/>
          </a:bodyPr>
          <a:lstStyle/>
          <a:p>
            <a:r>
              <a:rPr lang="es-GT" sz="11500" b="1" i="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Midbar</a:t>
            </a:r>
            <a:endParaRPr lang="es-GT" sz="115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91270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085184"/>
            <a:ext cx="8640960" cy="1569660"/>
          </a:xfrm>
          <a:prstGeom prst="rect">
            <a:avLst/>
          </a:prstGeom>
        </p:spPr>
        <p:txBody>
          <a:bodyPr wrap="square">
            <a:spAutoFit/>
          </a:bodyPr>
          <a:lstStyle/>
          <a:p>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temáis animales del campo, que reverdecerán los pastizales del desierto y darán fruto los árboles" (</a:t>
            </a:r>
            <a:r>
              <a:rPr lang="es-GT" sz="2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Jl</a:t>
            </a:r>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2,22). "Chorrean los pastizales del desierto (</a:t>
            </a:r>
            <a:r>
              <a:rPr lang="es-GT" sz="2400" b="1" i="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midbar</a:t>
            </a:r>
            <a:r>
              <a:rPr lang="es-GT" sz="24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los collados se orlan de alegría" (Sal, 65,13). </a:t>
            </a:r>
            <a:endParaRPr lang="es-GT"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16632"/>
            <a:ext cx="6179410" cy="463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16795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TotalTime>
  <Words>2990</Words>
  <Application>Microsoft Office PowerPoint</Application>
  <PresentationFormat>Presentación en pantalla (4:3)</PresentationFormat>
  <Paragraphs>138</Paragraphs>
  <Slides>44</Slides>
  <Notes>9</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Reyes Archila</dc:creator>
  <cp:lastModifiedBy>usuario</cp:lastModifiedBy>
  <cp:revision>32</cp:revision>
  <dcterms:created xsi:type="dcterms:W3CDTF">2018-04-24T16:49:58Z</dcterms:created>
  <dcterms:modified xsi:type="dcterms:W3CDTF">2018-04-28T14:08:34Z</dcterms:modified>
</cp:coreProperties>
</file>