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56" r:id="rId3"/>
    <p:sldId id="258" r:id="rId4"/>
    <p:sldId id="261" r:id="rId5"/>
    <p:sldId id="260" r:id="rId6"/>
    <p:sldId id="281" r:id="rId7"/>
    <p:sldId id="268" r:id="rId8"/>
    <p:sldId id="269" r:id="rId9"/>
    <p:sldId id="270" r:id="rId10"/>
    <p:sldId id="277" r:id="rId11"/>
    <p:sldId id="257" r:id="rId12"/>
    <p:sldId id="259" r:id="rId13"/>
    <p:sldId id="278" r:id="rId14"/>
    <p:sldId id="267" r:id="rId15"/>
    <p:sldId id="271" r:id="rId16"/>
    <p:sldId id="272" r:id="rId17"/>
    <p:sldId id="279" r:id="rId18"/>
    <p:sldId id="264" r:id="rId19"/>
    <p:sldId id="273" r:id="rId20"/>
    <p:sldId id="265" r:id="rId21"/>
    <p:sldId id="276" r:id="rId22"/>
    <p:sldId id="280" r:id="rId23"/>
    <p:sldId id="262" r:id="rId24"/>
    <p:sldId id="263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 autoAdjust="0"/>
    <p:restoredTop sz="90792" autoAdjust="0"/>
  </p:normalViewPr>
  <p:slideViewPr>
    <p:cSldViewPr snapToGrid="0">
      <p:cViewPr varScale="1">
        <p:scale>
          <a:sx n="92" d="100"/>
          <a:sy n="92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493D8-81EA-4E68-B98B-5CDCC2F14B9E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5D867-56E4-4D3F-B9BA-86CCF299F0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29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Pag</a:t>
            </a:r>
            <a:r>
              <a:rPr lang="es-MX" dirty="0"/>
              <a:t> 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5D867-56E4-4D3F-B9BA-86CCF299F0F7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450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PAG.</a:t>
            </a:r>
            <a:r>
              <a:rPr lang="es-MX" baseline="0" dirty="0"/>
              <a:t> 1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5D867-56E4-4D3F-B9BA-86CCF299F0F7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63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PAG. 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5D867-56E4-4D3F-B9BA-86CCF299F0F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82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PAG. 1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5D867-56E4-4D3F-B9BA-86CCF299F0F7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77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5D867-56E4-4D3F-B9BA-86CCF299F0F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92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99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809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89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690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23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67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48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171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06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38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560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2D434-AE24-4F9A-A356-9237546DD8D9}" type="datetimeFigureOut">
              <a:rPr lang="es-MX" smtClean="0"/>
              <a:t>27/04/18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608F-5748-4C43-A0F0-D9C3A5C289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936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2606" y="2926591"/>
            <a:ext cx="872546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marR="381000" indent="-1143000" algn="just">
              <a:buAutoNum type="romanUcPeriod"/>
            </a:pPr>
            <a:r>
              <a:rPr lang="es-ES_tradn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carácter</a:t>
            </a:r>
          </a:p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 propio de la </a:t>
            </a:r>
          </a:p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teología pastoral</a:t>
            </a:r>
            <a:endParaRPr lang="es-MX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115809" y="309489"/>
            <a:ext cx="4855798" cy="3559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20" name="Picture 4" descr="Resultado de imagen para la reflexion teolog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91" y="719356"/>
            <a:ext cx="4048125" cy="26955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4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115809" y="309489"/>
            <a:ext cx="4686985" cy="3277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20" name="Picture 4" descr="Resultado de imagen para la reflexion teolo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91" y="719356"/>
            <a:ext cx="3693527" cy="24594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94640" y="3587262"/>
            <a:ext cx="86375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00" algn="just"/>
            <a:r>
              <a:rPr lang="es-ES_tradnl" sz="66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es-ES_tradnl" sz="66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Fundamentación eclesiológica de la acción pastoral</a:t>
            </a:r>
            <a:endParaRPr lang="es-MX" sz="6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1866311" y="3727140"/>
            <a:ext cx="8487508" cy="1858034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2138289" y="3916797"/>
            <a:ext cx="8187393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por la manera de entenderse de la Iglesia a sí misma.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manera de situarse en el mundo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838174" y="1404471"/>
            <a:ext cx="8487508" cy="2322669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225036" y="2029239"/>
            <a:ext cx="7770058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acción pastoral de la Iglesia refleja y es condicionada:</a:t>
            </a:r>
          </a:p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endParaRPr lang="es-MX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0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" y="8914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2907324" y="213897"/>
            <a:ext cx="6096000" cy="1116501"/>
          </a:xfrm>
          <a:prstGeom prst="roundRect">
            <a:avLst/>
          </a:prstGeom>
          <a:solidFill>
            <a:schemeClr val="bg1">
              <a:alpha val="41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Tres referencias básicas de la acción pastoral:</a:t>
            </a:r>
            <a:endParaRPr lang="es-ES_tradnl" sz="2800" b="1" dirty="0">
              <a:solidFill>
                <a:schemeClr val="tx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252025" y="1724286"/>
            <a:ext cx="9369083" cy="1353312"/>
          </a:xfrm>
          <a:prstGeom prst="roundRect">
            <a:avLst/>
          </a:prstGeom>
          <a:solidFill>
            <a:srgbClr val="00B050">
              <a:alpha val="4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4557933" y="1975745"/>
            <a:ext cx="5884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Iglesia expresa sacramentalmente</a:t>
            </a:r>
          </a:p>
          <a:p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salvación </a:t>
            </a: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ealizada por Jesucristo.</a:t>
            </a:r>
            <a:endParaRPr lang="es-MX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252025" y="3308688"/>
            <a:ext cx="9369083" cy="1353312"/>
          </a:xfrm>
          <a:prstGeom prst="round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9"/>
          <p:cNvSpPr/>
          <p:nvPr/>
        </p:nvSpPr>
        <p:spPr>
          <a:xfrm>
            <a:off x="1252025" y="4964360"/>
            <a:ext cx="9369083" cy="1353312"/>
          </a:xfrm>
          <a:prstGeom prst="roundRect">
            <a:avLst/>
          </a:prstGeom>
          <a:solidFill>
            <a:srgbClr val="7030A0">
              <a:alpha val="6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1446635" y="1535381"/>
            <a:ext cx="6096000" cy="4437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endParaRPr lang="es-MX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Cristo  -</a:t>
            </a: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endParaRPr lang="es-MX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endParaRPr lang="es-MX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Reino  -</a:t>
            </a: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endParaRPr lang="es-ES_tradnl" sz="2800" b="1" dirty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endParaRPr lang="es-ES_tradnl" sz="2800" b="1" dirty="0">
              <a:solidFill>
                <a:schemeClr val="bg1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humanidad -</a:t>
            </a:r>
            <a:endParaRPr lang="es-MX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4103086" y="5036115"/>
            <a:ext cx="6813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Iglesia, misterio de comunión, se empeña en la  comunión humana como realización y anticipo del futuro de la humanidad: vivir en el amor y en la casa del Padre como hermanos.</a:t>
            </a:r>
            <a:endParaRPr lang="es-MX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48235" y="366037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Iglesia no es el Reino, pero sirve al Reino y avanza hacia él.</a:t>
            </a:r>
            <a:endParaRPr lang="es-MX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73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115809" y="309489"/>
            <a:ext cx="4686985" cy="3277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20" name="Picture 4" descr="Resultado de imagen para la reflexion teolo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91" y="719356"/>
            <a:ext cx="3693527" cy="24594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30838" y="3995713"/>
            <a:ext cx="1049518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III. Niveles en la acción</a:t>
            </a:r>
          </a:p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pastoral</a:t>
            </a:r>
            <a:endParaRPr lang="es-MX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teologi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337625" y="1349371"/>
            <a:ext cx="4656406" cy="4639948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8171" y="1803683"/>
            <a:ext cx="3999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lphaLcParenR"/>
            </a:pPr>
            <a:r>
              <a:rPr lang="es-ES_tradnl" sz="2800" b="1" i="1" dirty="0"/>
              <a:t>La pastoral fundamental. </a:t>
            </a:r>
          </a:p>
          <a:p>
            <a:pPr marL="514350" indent="-514350" algn="ctr">
              <a:buAutoNum type="alphaLcParenR"/>
            </a:pPr>
            <a:endParaRPr lang="es-ES_tradnl" sz="2800" b="1" i="1" dirty="0"/>
          </a:p>
          <a:p>
            <a:pPr algn="ctr"/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Reflexiona sobre </a:t>
            </a:r>
          </a:p>
          <a:p>
            <a:pPr algn="ctr"/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acción</a:t>
            </a:r>
            <a:r>
              <a:rPr lang="es-ES_tradnl" sz="2800" dirty="0"/>
              <a:t> </a:t>
            </a:r>
            <a:r>
              <a:rPr lang="es-ES_tradnl" sz="2800" b="1" dirty="0"/>
              <a:t>cómo </a:t>
            </a:r>
          </a:p>
          <a:p>
            <a:pPr algn="ctr"/>
            <a:r>
              <a:rPr lang="es-ES_tradnl" sz="2800" b="1" dirty="0"/>
              <a:t>se expresa </a:t>
            </a:r>
            <a:r>
              <a:rPr lang="es-ES_tradnl" sz="2800" b="1" i="1" dirty="0"/>
              <a:t>lo que es la Iglesia </a:t>
            </a:r>
            <a:r>
              <a:rPr lang="es-ES_tradnl" sz="2800" b="1" dirty="0"/>
              <a:t>en las acciones concretas que realiza</a:t>
            </a:r>
            <a:r>
              <a:rPr lang="es-ES_tradnl" sz="2800" dirty="0"/>
              <a:t>.</a:t>
            </a:r>
            <a:endParaRPr lang="es-MX" sz="2800" dirty="0"/>
          </a:p>
          <a:p>
            <a:pPr algn="ctr"/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28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5432606" y="1321236"/>
            <a:ext cx="6186247" cy="469270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5689342" y="1421635"/>
            <a:ext cx="5841592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os elementos constitutivos de la acción eclesial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línea de continuidad con la misión de Jesús de Nazaret,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referencia al Reino.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inserción de la acción eclesial en el contexto sociocultural.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9172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teologi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618979" y="1758461"/>
            <a:ext cx="3643532" cy="3727939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0" marR="381000">
              <a:spcBef>
                <a:spcPts val="500"/>
              </a:spcBef>
              <a:spcAft>
                <a:spcPts val="500"/>
              </a:spcAft>
            </a:pP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111284" y="984738"/>
            <a:ext cx="6508056" cy="5120639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5370940" y="1166482"/>
            <a:ext cx="6248400" cy="4796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>
              <a:spcBef>
                <a:spcPts val="500"/>
              </a:spcBef>
              <a:spcAft>
                <a:spcPts val="500"/>
              </a:spcAft>
            </a:pPr>
            <a:r>
              <a:rPr lang="es-ES_tradnl" sz="24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 refiere a la realización histórica de la acción eclesial en las acciones y estructuras pastorales:</a:t>
            </a:r>
            <a:endParaRPr lang="es-MX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 proceso de evangelización (etapa misionera, etapa catecumenal y etapa pastoral),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pastoral de la comunión y de las estructuras comunitarias,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pastoral del servicio,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pastoral de la palabra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pastoral litúrgica.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0689" y="2715577"/>
            <a:ext cx="40616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ctr">
              <a:spcBef>
                <a:spcPts val="500"/>
              </a:spcBef>
              <a:spcAft>
                <a:spcPts val="500"/>
              </a:spcAft>
            </a:pPr>
            <a:r>
              <a:rPr lang="es-ES_tradnl" sz="32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La pastoral especial (por ámbitos o temas).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teologi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949865" y="1873234"/>
            <a:ext cx="3404382" cy="3348112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2800" dirty="0"/>
          </a:p>
        </p:txBody>
      </p:sp>
      <p:sp>
        <p:nvSpPr>
          <p:cNvPr id="6" name="Rectángulo 5"/>
          <p:cNvSpPr/>
          <p:nvPr/>
        </p:nvSpPr>
        <p:spPr>
          <a:xfrm>
            <a:off x="1438416" y="2692120"/>
            <a:ext cx="2399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b="1" i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c) La pastoral “en acción”</a:t>
            </a:r>
            <a:r>
              <a:rPr lang="es-ES_tradnl" sz="3200" i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32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5180000" y="2331720"/>
            <a:ext cx="6186247" cy="2194560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6096000" y="2736502"/>
            <a:ext cx="5157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Responde al qué, cuándo, cómo, por qué, para qué, </a:t>
            </a:r>
          </a:p>
          <a:p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 qué medios, etc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4341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115809" y="309489"/>
            <a:ext cx="4686985" cy="3277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9220" name="Picture 4" descr="Resultado de imagen para la reflexion teolo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91" y="719356"/>
            <a:ext cx="3693527" cy="24594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82160" y="3948153"/>
            <a:ext cx="962314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IV. Los retos de la</a:t>
            </a:r>
          </a:p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teología pastoral hoy</a:t>
            </a:r>
            <a:endParaRPr lang="es-MX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15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2396195" y="239656"/>
            <a:ext cx="7399607" cy="6386731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2800" dirty="0"/>
          </a:p>
        </p:txBody>
      </p:sp>
      <p:sp>
        <p:nvSpPr>
          <p:cNvPr id="5" name="Rectángulo 4"/>
          <p:cNvSpPr/>
          <p:nvPr/>
        </p:nvSpPr>
        <p:spPr>
          <a:xfrm>
            <a:off x="2913996" y="1269339"/>
            <a:ext cx="6364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ctr">
              <a:spcBef>
                <a:spcPts val="500"/>
              </a:spcBef>
              <a:spcAft>
                <a:spcPts val="500"/>
              </a:spcAft>
            </a:pP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Estamos en un mundo dominado por la mentalidad neoliberal, en una sociedad globalizada por los intereses económicos del gran capital y en una cultura con pocas referencias antropológicas y con evidentes contradicciones éticas.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247671" y="1877034"/>
            <a:ext cx="3910814" cy="3876653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5167" y="2179255"/>
            <a:ext cx="33045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ctr">
              <a:spcBef>
                <a:spcPts val="500"/>
              </a:spcBef>
              <a:spcAft>
                <a:spcPts val="500"/>
              </a:spcAft>
            </a:pPr>
            <a:r>
              <a:rPr lang="es-ES_tradnl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s-ES_tradnl" sz="24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uesto esto, la acción pastoral de la Iglesia, en fidelidad a Dios y al hombre actual, debe tener en cuenta las siguientes opciones</a:t>
            </a:r>
            <a:r>
              <a:rPr lang="es-ES_tradnl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4324746" y="290945"/>
            <a:ext cx="7616176" cy="6461547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163250" y="1104792"/>
            <a:ext cx="6470729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6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«la civilización del amor» (o la «cultura de la solidaridad») como horizonte,</a:t>
            </a:r>
            <a:endParaRPr lang="es-MX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6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opción por los más pobres como punto de partida,</a:t>
            </a:r>
            <a:endParaRPr lang="es-MX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6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vida fraterna como alternativa al individualismo,</a:t>
            </a:r>
            <a:endParaRPr lang="es-MX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6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testimonio evangélico en la situación de indiferencia religiosa y la praxis de la esperanza frente </a:t>
            </a:r>
            <a:r>
              <a:rPr lang="es-ES_tradnl" sz="2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 vaciamiento del sentido de la vida.</a:t>
            </a:r>
            <a:endParaRPr lang="es-MX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3843439" y="3105266"/>
            <a:ext cx="1153550" cy="984739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229744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74218"/>
          <a:stretch/>
        </p:blipFill>
        <p:spPr>
          <a:xfrm>
            <a:off x="-1" y="0"/>
            <a:ext cx="12192001" cy="17698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5119" y="1842704"/>
            <a:ext cx="90335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la comprensión de la teología práctica, 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faltaba una </a:t>
            </a: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 más explícita a la transformación de la realidad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75623" y="2879504"/>
            <a:ext cx="91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Supone el discernimiento de los signos de los tiempos.</a:t>
            </a:r>
            <a:endParaRPr lang="es-MX" sz="2800" dirty="0"/>
          </a:p>
        </p:txBody>
      </p:sp>
      <p:sp>
        <p:nvSpPr>
          <p:cNvPr id="9" name="Rectángulo 8"/>
          <p:cNvSpPr/>
          <p:nvPr/>
        </p:nvSpPr>
        <p:spPr>
          <a:xfrm>
            <a:off x="703697" y="3543292"/>
            <a:ext cx="971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humanización del mundo sólo es posible si la historia y la sociedad se analizan desde los excluidos y despojados.</a:t>
            </a:r>
            <a:r>
              <a:rPr lang="es-ES_tradnl" sz="2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28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30077" b="41563"/>
          <a:stretch/>
        </p:blipFill>
        <p:spPr>
          <a:xfrm>
            <a:off x="0" y="4911213"/>
            <a:ext cx="12192001" cy="1946787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90371" y="374803"/>
            <a:ext cx="5855110" cy="7012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777437" y="431271"/>
            <a:ext cx="6035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REFLEXIÓN TEOLÓGICA.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175426" y="5251540"/>
            <a:ext cx="9620389" cy="94389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310685" y="5227424"/>
            <a:ext cx="11031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marR="381000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Objetivo «dar cuenta de la fe y del Dios que ella confiesa en el contexto de las prácticas sociales.</a:t>
            </a: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8"/>
          <a:stretch/>
        </p:blipFill>
        <p:spPr bwMode="auto">
          <a:xfrm>
            <a:off x="0" y="0"/>
            <a:ext cx="12192000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1063738" y="414197"/>
            <a:ext cx="9557374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161471" y="605143"/>
            <a:ext cx="9459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Conclusión: </a:t>
            </a: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dimensión crítica de la teología pastoral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3110" y="1973889"/>
            <a:ext cx="65213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</a:t>
            </a:r>
            <a:r>
              <a:rPr lang="es-ES_tradnl" sz="32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objeto</a:t>
            </a: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propio </a:t>
            </a:r>
            <a:r>
              <a:rPr lang="es-ES_tradnl" sz="3200" b="1" dirty="0">
                <a:latin typeface="Book Antiqua" panose="02040602050305030304" pitchFamily="18" charset="0"/>
              </a:rPr>
              <a:t>es la acción de la </a:t>
            </a:r>
          </a:p>
          <a:p>
            <a:r>
              <a:rPr lang="es-ES_tradnl" sz="3200" b="1" dirty="0">
                <a:latin typeface="Book Antiqua" panose="02040602050305030304" pitchFamily="18" charset="0"/>
              </a:rPr>
              <a:t>Iglesia</a:t>
            </a:r>
            <a:r>
              <a:rPr lang="es-ES_tradnl" sz="3200" dirty="0">
                <a:latin typeface="Book Antiqua" panose="02040602050305030304" pitchFamily="18" charset="0"/>
              </a:rPr>
              <a:t>:</a:t>
            </a:r>
            <a:r>
              <a:rPr lang="es-ES_tradnl" sz="32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3200" dirty="0">
              <a:latin typeface="Book Antiqua" panose="0204060205030503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22252" y="2972097"/>
            <a:ext cx="6096000" cy="15132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tanto en sí misma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como en las estructuras y acciones pastorales concretas.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58023" y="4707939"/>
            <a:ext cx="6658708" cy="206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3200" b="1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fin: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635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autorrealización de la Iglesia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cumplimiento de la misión recibida </a:t>
            </a:r>
          </a:p>
          <a:p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de Jesucristo</a:t>
            </a:r>
            <a:endParaRPr lang="es-MX" sz="2800" dirty="0"/>
          </a:p>
        </p:txBody>
      </p: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4" r="70000"/>
          <a:stretch/>
        </p:blipFill>
        <p:spPr bwMode="auto">
          <a:xfrm>
            <a:off x="-1" y="4586068"/>
            <a:ext cx="5515897" cy="22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9129" b="34974"/>
          <a:stretch/>
        </p:blipFill>
        <p:spPr bwMode="auto">
          <a:xfrm>
            <a:off x="7118252" y="1899138"/>
            <a:ext cx="5073748" cy="26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78606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1063738" y="414197"/>
            <a:ext cx="9557374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1161471" y="605143"/>
            <a:ext cx="9459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Conclusión: </a:t>
            </a: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dimensión crítica de la teología pastoral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86359" y="2996420"/>
            <a:ext cx="6696222" cy="3601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4959748" y="1851333"/>
            <a:ext cx="7090117" cy="4780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>
              <a:spcBef>
                <a:spcPts val="500"/>
              </a:spcBef>
              <a:spcAft>
                <a:spcPts val="500"/>
              </a:spcAft>
            </a:pPr>
            <a:r>
              <a:rPr lang="es-ES_tradnl" sz="3600" b="1" u="sng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Metodología</a:t>
            </a:r>
            <a:r>
              <a:rPr lang="es-ES_tradnl" sz="3600" u="sng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81000" marR="381000">
              <a:spcBef>
                <a:spcPts val="500"/>
              </a:spcBef>
              <a:spcAft>
                <a:spcPts val="500"/>
              </a:spcAft>
            </a:pPr>
            <a:r>
              <a:rPr lang="es-ES_tradnl" sz="3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81000" marR="381000">
              <a:spcBef>
                <a:spcPts val="500"/>
              </a:spcBef>
              <a:spcAft>
                <a:spcPts val="500"/>
              </a:spcAft>
            </a:pPr>
            <a:r>
              <a:rPr lang="es-ES_tradnl" sz="3600" b="1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_tradnl" sz="3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 sirve de las ciencias humanas para conocer la situación eclesial</a:t>
            </a:r>
            <a:r>
              <a:rPr lang="es-ES_tradnl" sz="3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_tradnl" sz="3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valorarla, y desde ahí diseñar una nueva situación y las orientaciones básicas para la acción</a:t>
            </a:r>
            <a:r>
              <a:rPr lang="es-ES_tradnl" sz="3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654019" y="478302"/>
            <a:ext cx="5068728" cy="34698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9220" name="Picture 4" descr="Resultado de imagen para la reflexion teolog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756" y="789694"/>
            <a:ext cx="4074534" cy="27131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156185" y="4957656"/>
            <a:ext cx="9879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81000" algn="just"/>
            <a:r>
              <a:rPr lang="es-ES_tradnl" sz="7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V.  A nivel diocesano</a:t>
            </a:r>
            <a:endParaRPr lang="es-MX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251" cy="6858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280160" y="478302"/>
            <a:ext cx="9917723" cy="5950633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1634489" y="811560"/>
            <a:ext cx="92090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ES_tradnl" sz="3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camino diocesano de este año:</a:t>
            </a:r>
            <a:endParaRPr lang="es-MX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>
              <a:spcAft>
                <a:spcPts val="0"/>
              </a:spcAft>
            </a:pPr>
            <a:r>
              <a:rPr lang="es-ES_tradnl" sz="32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proyecto pastoral diocesano </a:t>
            </a:r>
            <a:r>
              <a:rPr lang="es-ES_tradnl" sz="32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camino, y </a:t>
            </a:r>
            <a:r>
              <a:rPr lang="es-ES_tradnl" sz="32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es</a:t>
            </a: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producto final .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nivel formativo.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nivel de organización pastoral (parroquial y diocesano).</a:t>
            </a:r>
            <a:endParaRPr lang="es-MX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s-ES_tradnl" sz="32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Estructura diocesana en los 4 ámbitos y  presentación temática de las 4 comisiones pastorales.</a:t>
            </a:r>
            <a:endParaRPr lang="es-MX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1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366421" y="4919008"/>
            <a:ext cx="62461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0" dirty="0"/>
              <a:t>Gracias!!!</a:t>
            </a:r>
          </a:p>
        </p:txBody>
      </p:sp>
    </p:spTree>
    <p:extLst>
      <p:ext uri="{BB962C8B-B14F-4D97-AF65-F5344CB8AC3E}">
        <p14:creationId xmlns:p14="http://schemas.microsoft.com/office/powerpoint/2010/main" val="256061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reflexion en colo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8" b="19659"/>
          <a:stretch/>
        </p:blipFill>
        <p:spPr bwMode="auto">
          <a:xfrm>
            <a:off x="0" y="0"/>
            <a:ext cx="12192000" cy="21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8587" y="2389742"/>
            <a:ext cx="9974826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  <a:tabLst>
                <a:tab pos="670560" algn="l"/>
              </a:tabLst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 da cuando: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  <a:tabLst>
                <a:tab pos="670560" algn="l"/>
              </a:tabLst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acción</a:t>
            </a:r>
            <a:r>
              <a:rPr lang="es-ES_tradn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componente para señalar la interacción de las personas entre sí y con el mundo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  <a:tabLst>
                <a:tab pos="670560" algn="l"/>
              </a:tabLst>
            </a:pP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teoría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_tradnl" sz="2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para significar la cosmovisión y los símbolos con los que se interpreta la realidad y se actúa ante ella</a:t>
            </a:r>
            <a:r>
              <a:rPr lang="es-ES_tradnl" sz="2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43232" y="622981"/>
            <a:ext cx="7951839" cy="7012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234538" y="711974"/>
            <a:ext cx="8566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marR="381000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	LA ACCIÓN PASTORAL COMO PRAXIS.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2" descr="Resultado de imagen para reflexion en colo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0"/>
          <a:stretch/>
        </p:blipFill>
        <p:spPr bwMode="auto">
          <a:xfrm>
            <a:off x="0" y="5397910"/>
            <a:ext cx="12192000" cy="14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270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-121" t="-412" r="121" b="225"/>
          <a:stretch/>
        </p:blipFill>
        <p:spPr>
          <a:xfrm>
            <a:off x="0" y="-14748"/>
            <a:ext cx="12192000" cy="685800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331654" y="750224"/>
            <a:ext cx="9499806" cy="1784555"/>
          </a:xfrm>
          <a:prstGeom prst="roundRect">
            <a:avLst/>
          </a:prstGeom>
          <a:solidFill>
            <a:schemeClr val="bg1">
              <a:lumMod val="95000"/>
              <a:alpha val="35000"/>
            </a:schemeClr>
          </a:solidFill>
          <a:ln>
            <a:solidFill>
              <a:schemeClr val="bg1"/>
            </a:solidFill>
          </a:ln>
          <a:effectLst>
            <a:glow>
              <a:schemeClr val="bg1">
                <a:alpha val="6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redondeado 7"/>
          <p:cNvSpPr/>
          <p:nvPr/>
        </p:nvSpPr>
        <p:spPr>
          <a:xfrm>
            <a:off x="1361150" y="4118304"/>
            <a:ext cx="9499806" cy="1784555"/>
          </a:xfrm>
          <a:prstGeom prst="roundRect">
            <a:avLst/>
          </a:prstGeom>
          <a:solidFill>
            <a:schemeClr val="bg1">
              <a:lumMod val="95000"/>
              <a:alpha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396797" y="954332"/>
            <a:ext cx="968723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  <a:tabLst>
                <a:tab pos="670560" algn="l"/>
              </a:tabLst>
            </a:pPr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acción pastoral pretende actualizar la praxis de Jesús a través de las mediaciones eclesiales y de los cristianos.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20029" y="4194699"/>
            <a:ext cx="87230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000" lvl="0" indent="-342900" algn="just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  <a:tabLst>
                <a:tab pos="670560" algn="l"/>
              </a:tabLst>
            </a:pPr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teología pastoral se podría definir como la teoría que ilumina la praxis de las comunidades cristianas</a:t>
            </a:r>
            <a:endParaRPr lang="es-MX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16621" y="322309"/>
            <a:ext cx="7714505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89465" y="294173"/>
            <a:ext cx="7841662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CARACTERÍSTICAS PROPIAS DE LA </a:t>
            </a:r>
          </a:p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ACCIÓN PASTORAL.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3470771" y="1670694"/>
            <a:ext cx="4660355" cy="4431792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68736" y="3082761"/>
            <a:ext cx="3888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133800" y="2159431"/>
            <a:ext cx="3847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s-ES_tradnl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acción </a:t>
            </a:r>
          </a:p>
          <a:p>
            <a:r>
              <a:rPr lang="es-ES_tradnl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pastoral actualiza </a:t>
            </a:r>
          </a:p>
          <a:p>
            <a:r>
              <a:rPr lang="es-ES_tradnl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praxis de Jesús.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273873" y="4125496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Proyecto salvador </a:t>
            </a:r>
          </a:p>
          <a:p>
            <a:r>
              <a:rPr lang="es-ES_tradn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del Dios del Reino</a:t>
            </a:r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4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n relacionada">
            <a:extLst>
              <a:ext uri="{FF2B5EF4-FFF2-40B4-BE49-F238E27FC236}">
                <a16:creationId xmlns:a16="http://schemas.microsoft.com/office/drawing/2014/main" id="{86A6E6B0-9194-BA4C-AAE8-118DC7F9C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E308730-633E-8B4B-BE9D-1F3582896348}"/>
              </a:ext>
            </a:extLst>
          </p:cNvPr>
          <p:cNvSpPr/>
          <p:nvPr/>
        </p:nvSpPr>
        <p:spPr>
          <a:xfrm>
            <a:off x="3608148" y="1213104"/>
            <a:ext cx="4692092" cy="4431792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69487B4-C3CB-4142-A2C4-60846F78C399}"/>
              </a:ext>
            </a:extLst>
          </p:cNvPr>
          <p:cNvSpPr/>
          <p:nvPr/>
        </p:nvSpPr>
        <p:spPr>
          <a:xfrm>
            <a:off x="4136405" y="1845425"/>
            <a:ext cx="355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La acción pastoral tiene como horizonte el Reino.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FFDA33-2EFA-D849-9040-DA8BDE6470A0}"/>
              </a:ext>
            </a:extLst>
          </p:cNvPr>
          <p:cNvSpPr/>
          <p:nvPr/>
        </p:nvSpPr>
        <p:spPr>
          <a:xfrm>
            <a:off x="3984962" y="3575564"/>
            <a:ext cx="4077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635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hacer que la realidad que vivimos se parezca más al estilo de vida del evangelio. 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3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" y="0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16621" y="322307"/>
            <a:ext cx="7714505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301659" y="307559"/>
            <a:ext cx="818039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CARACTERÍSTICAS PROPIAS DE LA </a:t>
            </a:r>
          </a:p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ACCIÓN PASTORAL.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119187" y="1544556"/>
            <a:ext cx="5943600" cy="5158794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4273873" y="2110617"/>
            <a:ext cx="4149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c) La acción pastoral corresponde a la Iglesia. 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10789" y="3359948"/>
            <a:ext cx="5390438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635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cada comunidad cristiana le corresponde vivir encarnada</a:t>
            </a:r>
            <a:r>
              <a:rPr lang="es-ES_tradnl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635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iscernir los signos de los tiempos</a:t>
            </a:r>
            <a:r>
              <a:rPr lang="es-ES_tradnl" sz="2400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381635" lvl="0" indent="-342900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levar adelante todas las acciones que le son propias</a:t>
            </a:r>
            <a:r>
              <a:rPr lang="es-ES_tradnl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6074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16621" y="351805"/>
            <a:ext cx="7714505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89464" y="323669"/>
            <a:ext cx="7841661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CARACTERÍSTICAS PROPIAS DE LA </a:t>
            </a:r>
          </a:p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ACCIÓN PASTORAL.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29427" y="1552611"/>
            <a:ext cx="5943600" cy="5158794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1128742" y="1824028"/>
            <a:ext cx="4857168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ctr">
              <a:spcBef>
                <a:spcPts val="500"/>
              </a:spcBef>
              <a:spcAft>
                <a:spcPts val="500"/>
              </a:spcAft>
            </a:pPr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d) La acción </a:t>
            </a:r>
          </a:p>
          <a:p>
            <a:pPr marL="381635" marR="381635" algn="ctr">
              <a:spcBef>
                <a:spcPts val="500"/>
              </a:spcBef>
              <a:spcAft>
                <a:spcPts val="500"/>
              </a:spcAft>
            </a:pPr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pastoral de la Iglesia es una pastoral de todos juntos, según un modelo de pastoral orgánico.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436716" y="1446367"/>
            <a:ext cx="2357495" cy="222700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8582704" y="4199037"/>
            <a:ext cx="2357495" cy="2227006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1007685" y="4810450"/>
            <a:ext cx="5495916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 pretende dar respuesta </a:t>
            </a:r>
          </a:p>
          <a:p>
            <a:pPr marL="381635" marR="381635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dos cuestiones básicas</a:t>
            </a:r>
            <a:r>
              <a:rPr lang="es-ES_tradnl" sz="2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91986" y="1789788"/>
            <a:ext cx="2655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635" lvl="0" indent="-342900" algn="ctr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cómo evangelizar al mundo de hoy,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717828" y="4751459"/>
            <a:ext cx="2328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635" lvl="0" indent="-342900" algn="ctr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cómo ser más eficaces. </a:t>
            </a: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Flecha derecha 12"/>
          <p:cNvSpPr/>
          <p:nvPr/>
        </p:nvSpPr>
        <p:spPr>
          <a:xfrm rot="20375326">
            <a:off x="5773160" y="4231239"/>
            <a:ext cx="1576487" cy="1131112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69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/>
          <p:cNvSpPr/>
          <p:nvPr/>
        </p:nvSpPr>
        <p:spPr>
          <a:xfrm>
            <a:off x="416621" y="484537"/>
            <a:ext cx="7714505" cy="102293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289464" y="456401"/>
            <a:ext cx="10022153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CARACTERÍSTICAS PROPIAS DE LA </a:t>
            </a:r>
          </a:p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ACCIÓN PASTORAL.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81635" marR="381635" algn="just">
              <a:spcBef>
                <a:spcPts val="500"/>
              </a:spcBef>
              <a:spcAft>
                <a:spcPts val="500"/>
              </a:spcAft>
            </a:pPr>
            <a:r>
              <a:rPr lang="es-ES_tradnl" sz="2800" i="1" dirty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MX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3034628" y="1694262"/>
            <a:ext cx="5706596" cy="5029200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45643" y="2327513"/>
            <a:ext cx="4284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635" marR="381635" algn="ctr">
              <a:spcBef>
                <a:spcPts val="500"/>
              </a:spcBef>
              <a:spcAft>
                <a:spcPts val="500"/>
              </a:spcAft>
            </a:pPr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e) La acción pastoral tiene una perspectiva vocacional.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73873" y="4762325"/>
            <a:ext cx="3915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Dios llama a través de las necesidades del mundo y de la Iglesia</a:t>
            </a:r>
            <a:r>
              <a:rPr lang="es-ES_tradnl" sz="2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1839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846</Words>
  <Application>Microsoft Macintosh PowerPoint</Application>
  <PresentationFormat>Panorámica</PresentationFormat>
  <Paragraphs>122</Paragraphs>
  <Slides>24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Book Antiqua</vt:lpstr>
      <vt:lpstr>Calibri</vt:lpstr>
      <vt:lpstr>Calibri Light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Beatriz A. Gallegos Barrientos</dc:creator>
  <cp:lastModifiedBy>Usuario de Microsoft Office</cp:lastModifiedBy>
  <cp:revision>32</cp:revision>
  <dcterms:created xsi:type="dcterms:W3CDTF">2018-04-27T16:54:59Z</dcterms:created>
  <dcterms:modified xsi:type="dcterms:W3CDTF">2018-04-28T01:55:50Z</dcterms:modified>
</cp:coreProperties>
</file>