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2" r:id="rId20"/>
    <p:sldId id="283" r:id="rId21"/>
    <p:sldId id="281" r:id="rId22"/>
    <p:sldId id="284" r:id="rId23"/>
    <p:sldId id="285" r:id="rId24"/>
    <p:sldId id="286" r:id="rId25"/>
    <p:sldId id="287" r:id="rId26"/>
    <p:sldId id="288" r:id="rId27"/>
    <p:sldId id="289" r:id="rId28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844B-9F43-4619-873F-C4B10DA59F59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0DB-183B-4009-9CCF-96125A03CE2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6163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844B-9F43-4619-873F-C4B10DA59F59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0DB-183B-4009-9CCF-96125A03CE2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6867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844B-9F43-4619-873F-C4B10DA59F59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0DB-183B-4009-9CCF-96125A03CE2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9830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844B-9F43-4619-873F-C4B10DA59F59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0DB-183B-4009-9CCF-96125A03CE2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0992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844B-9F43-4619-873F-C4B10DA59F59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0DB-183B-4009-9CCF-96125A03CE2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9089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844B-9F43-4619-873F-C4B10DA59F59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0DB-183B-4009-9CCF-96125A03CE2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0071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844B-9F43-4619-873F-C4B10DA59F59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0DB-183B-4009-9CCF-96125A03CE2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273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844B-9F43-4619-873F-C4B10DA59F59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0DB-183B-4009-9CCF-96125A03CE2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3236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844B-9F43-4619-873F-C4B10DA59F59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0DB-183B-4009-9CCF-96125A03CE2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160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844B-9F43-4619-873F-C4B10DA59F59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0DB-183B-4009-9CCF-96125A03CE2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235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844B-9F43-4619-873F-C4B10DA59F59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0DB-183B-4009-9CCF-96125A03CE2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6500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B844B-9F43-4619-873F-C4B10DA59F59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AF0DB-183B-4009-9CCF-96125A03CE2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20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848872" cy="5832648"/>
          </a:xfrm>
        </p:spPr>
        <p:txBody>
          <a:bodyPr/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s-GT" sz="8000" b="1" dirty="0" smtClean="0">
                <a:effectLst/>
                <a:latin typeface="Comic Sans MS"/>
                <a:ea typeface="Calibri"/>
                <a:cs typeface="Times New Roman"/>
              </a:rPr>
              <a:t>FORMACIÓN ES UN PROCESO PERMANENTE </a:t>
            </a:r>
            <a:endParaRPr lang="es-GT" sz="8000" dirty="0">
              <a:ea typeface="Calibri"/>
              <a:cs typeface="Times New Roman"/>
            </a:endParaRPr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43326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407546"/>
            <a:ext cx="7416824" cy="702961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s-GT" sz="8000" b="1" dirty="0" smtClean="0">
                <a:effectLst/>
                <a:latin typeface="Comic Sans MS"/>
                <a:ea typeface="Calibri"/>
                <a:cs typeface="Times New Roman"/>
              </a:rPr>
              <a:t>43) ¿Cómo ocurre el proceso de formación?:</a:t>
            </a:r>
            <a:endParaRPr lang="es-GT" sz="8000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s-GT" sz="7200" b="1" dirty="0" smtClean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s-GT" sz="7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94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961186"/>
            <a:ext cx="8784976" cy="433965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GT" sz="8000" b="1" dirty="0">
                <a:latin typeface="Comic Sans MS"/>
                <a:ea typeface="Calibri"/>
                <a:cs typeface="Times New Roman"/>
              </a:rPr>
              <a:t>a</a:t>
            </a:r>
            <a:r>
              <a:rPr lang="es-GT" sz="8000" b="1" dirty="0" smtClean="0">
                <a:effectLst/>
                <a:latin typeface="Comic Sans MS"/>
                <a:ea typeface="Calibri"/>
                <a:cs typeface="Times New Roman"/>
              </a:rPr>
              <a:t>) Parte de los DATOS (mi ADN).</a:t>
            </a:r>
            <a:endParaRPr lang="es-GT" sz="8000" dirty="0">
              <a:effectLst/>
              <a:latin typeface="Comic Sans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929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548680"/>
            <a:ext cx="777686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GT" sz="6000" b="1" dirty="0" smtClean="0">
                <a:effectLst/>
                <a:latin typeface="Comic Sans MS"/>
                <a:ea typeface="Calibri"/>
                <a:cs typeface="Times New Roman"/>
              </a:rPr>
              <a:t>b) Elaboro mi proyecto de vida, capaz de despertar y de orientar mis posibilidades.</a:t>
            </a:r>
            <a:endParaRPr lang="es-GT" sz="6000" dirty="0">
              <a:effectLst/>
              <a:latin typeface="Comic Sans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1546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318630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7200" b="1" dirty="0"/>
              <a:t>c</a:t>
            </a:r>
            <a:r>
              <a:rPr lang="es-GT" sz="7200" b="1" dirty="0" smtClean="0"/>
              <a:t>) Cuanto </a:t>
            </a:r>
            <a:r>
              <a:rPr lang="es-GT" sz="7200" b="1" dirty="0"/>
              <a:t>más autentico es mi proyecto de vida, más me vuelvo persona verdadera.</a:t>
            </a:r>
            <a:endParaRPr lang="es-GT" sz="7200" dirty="0"/>
          </a:p>
        </p:txBody>
      </p:sp>
    </p:spTree>
    <p:extLst>
      <p:ext uri="{BB962C8B-B14F-4D97-AF65-F5344CB8AC3E}">
        <p14:creationId xmlns:p14="http://schemas.microsoft.com/office/powerpoint/2010/main" val="3156144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764704"/>
            <a:ext cx="7632848" cy="54014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GT" sz="6000" b="1" dirty="0">
                <a:latin typeface="Comic Sans MS"/>
                <a:ea typeface="Calibri"/>
                <a:cs typeface="Times New Roman"/>
              </a:rPr>
              <a:t>d</a:t>
            </a:r>
            <a:r>
              <a:rPr lang="es-GT" sz="6000" b="1" dirty="0" smtClean="0">
                <a:effectLst/>
                <a:latin typeface="Comic Sans MS"/>
                <a:ea typeface="Calibri"/>
                <a:cs typeface="Times New Roman"/>
              </a:rPr>
              <a:t>) Esta vida la vivimos solamente una vez. Tenemos que unir valentía y fidelidad.</a:t>
            </a:r>
            <a:endParaRPr lang="es-GT" sz="6000" dirty="0">
              <a:effectLst/>
              <a:latin typeface="Comic Sans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6218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052736"/>
            <a:ext cx="7632848" cy="415498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s-GT" sz="6600" b="1" dirty="0">
                <a:latin typeface="Comic Sans MS"/>
                <a:ea typeface="Calibri"/>
                <a:cs typeface="Times New Roman"/>
              </a:rPr>
              <a:t>e</a:t>
            </a:r>
            <a:r>
              <a:rPr lang="es-GT" sz="6600" b="1" dirty="0" smtClean="0">
                <a:effectLst/>
                <a:latin typeface="Comic Sans MS"/>
                <a:ea typeface="Calibri"/>
                <a:cs typeface="Times New Roman"/>
              </a:rPr>
              <a:t>) Necesitamos hacer los cambios necesarios para vivir en fidelidad</a:t>
            </a:r>
            <a:endParaRPr lang="es-GT" sz="6600" dirty="0"/>
          </a:p>
        </p:txBody>
      </p:sp>
    </p:spTree>
    <p:extLst>
      <p:ext uri="{BB962C8B-B14F-4D97-AF65-F5344CB8AC3E}">
        <p14:creationId xmlns:p14="http://schemas.microsoft.com/office/powerpoint/2010/main" val="3347595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548680"/>
            <a:ext cx="7704856" cy="5980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GT" sz="4800" b="1" dirty="0">
                <a:latin typeface="Comic Sans MS"/>
                <a:ea typeface="Calibri"/>
                <a:cs typeface="Times New Roman"/>
              </a:rPr>
              <a:t>f</a:t>
            </a:r>
            <a:r>
              <a:rPr lang="es-GT" sz="4800" b="1" dirty="0" smtClean="0">
                <a:effectLst/>
                <a:latin typeface="Comic Sans MS"/>
                <a:ea typeface="Calibri"/>
                <a:cs typeface="Times New Roman"/>
              </a:rPr>
              <a:t>) No enfrentar la formación como una obsesión, una tortura, sino vivirla con alegría en la cotidianidad de la vida, cayéndose y levantándose, siempre</a:t>
            </a:r>
            <a:endParaRPr lang="es-GT" sz="4800" dirty="0">
              <a:effectLst/>
              <a:latin typeface="Comic Sans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4764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548680"/>
            <a:ext cx="8064896" cy="575542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GT" sz="8000" b="1" dirty="0">
                <a:latin typeface="Comic Sans MS"/>
                <a:ea typeface="Calibri"/>
                <a:cs typeface="Times New Roman"/>
              </a:rPr>
              <a:t>g</a:t>
            </a:r>
            <a:r>
              <a:rPr lang="es-GT" sz="8000" b="1" dirty="0" smtClean="0">
                <a:effectLst/>
                <a:latin typeface="Comic Sans MS"/>
                <a:ea typeface="Calibri"/>
                <a:cs typeface="Times New Roman"/>
              </a:rPr>
              <a:t>) Evaluar siempre el proceso formativo.</a:t>
            </a:r>
            <a:endParaRPr lang="es-GT" sz="8000" dirty="0">
              <a:effectLst/>
              <a:latin typeface="Comic Sans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0925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870938"/>
            <a:ext cx="8316417" cy="2837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GT" sz="7200" b="1" dirty="0" smtClean="0">
                <a:effectLst/>
                <a:latin typeface="Comic Sans MS"/>
                <a:ea typeface="Calibri"/>
                <a:cs typeface="Times New Roman"/>
              </a:rPr>
              <a:t>44</a:t>
            </a:r>
            <a:r>
              <a:rPr lang="es-GT" sz="8000" b="1" dirty="0" smtClean="0">
                <a:effectLst/>
                <a:latin typeface="Comic Sans MS"/>
                <a:ea typeface="Calibri"/>
                <a:cs typeface="Times New Roman"/>
              </a:rPr>
              <a:t>)¿Quién es un formador? </a:t>
            </a:r>
            <a:endParaRPr lang="es-GT" sz="8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58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36785" y="548680"/>
            <a:ext cx="7848872" cy="603857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GT" sz="4800" b="1" dirty="0" smtClean="0">
                <a:effectLst/>
                <a:latin typeface="Comic Sans MS"/>
                <a:ea typeface="Calibri"/>
                <a:cs typeface="Times New Roman"/>
              </a:rPr>
              <a:t>45) Es una persona disponible a ayudar a otras personas en su proceso formativo, mirando siempre el sentido verdadero de la vida. </a:t>
            </a:r>
            <a:endParaRPr lang="es-GT" sz="4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305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332656"/>
            <a:ext cx="8208912" cy="5430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s-GT" sz="6600" b="1" dirty="0" smtClean="0">
                <a:latin typeface="Comic Sans MS"/>
                <a:ea typeface="Calibri"/>
                <a:cs typeface="Times New Roman"/>
              </a:rPr>
              <a:t>35</a:t>
            </a:r>
            <a:r>
              <a:rPr lang="es-GT" sz="6600" b="1" dirty="0" smtClean="0">
                <a:effectLst/>
                <a:latin typeface="Comic Sans MS"/>
                <a:ea typeface="Calibri"/>
                <a:cs typeface="Times New Roman"/>
              </a:rPr>
              <a:t>. Formación no es algo mágico, no es un producto de</a:t>
            </a:r>
            <a:endParaRPr lang="es-GT" sz="6600" dirty="0">
              <a:ea typeface="Calibri"/>
              <a:cs typeface="Times New Roman"/>
            </a:endParaRPr>
          </a:p>
          <a:p>
            <a:pPr marL="457200" indent="441960" algn="just">
              <a:lnSpc>
                <a:spcPct val="115000"/>
              </a:lnSpc>
              <a:spcAft>
                <a:spcPts val="0"/>
              </a:spcAft>
            </a:pPr>
            <a:r>
              <a:rPr lang="es-GT" sz="6600" b="1" dirty="0" smtClean="0">
                <a:effectLst/>
                <a:latin typeface="Comic Sans MS"/>
                <a:ea typeface="Calibri"/>
                <a:cs typeface="Times New Roman"/>
              </a:rPr>
              <a:t>farmacia…</a:t>
            </a:r>
            <a:endParaRPr lang="es-GT" sz="66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s-GT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8688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332657"/>
            <a:ext cx="7920880" cy="576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GT" sz="5400" b="1" dirty="0" smtClean="0">
                <a:effectLst/>
                <a:latin typeface="Comic Sans MS"/>
                <a:ea typeface="Calibri"/>
                <a:cs typeface="Times New Roman"/>
              </a:rPr>
              <a:t>46)Cual es la diferencia entre: profesor, disertante, formador, conferencista, asesor?...</a:t>
            </a:r>
            <a:endParaRPr lang="es-GT" sz="5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7695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476672"/>
            <a:ext cx="7776864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GT" sz="6600" b="1" dirty="0" smtClean="0">
                <a:effectLst/>
                <a:latin typeface="Comic Sans MS"/>
                <a:ea typeface="Calibri"/>
                <a:cs typeface="Times New Roman"/>
              </a:rPr>
              <a:t>47) Formador: es más en la línea del testimonio.</a:t>
            </a:r>
            <a:r>
              <a:rPr lang="pt-BR" sz="6600" b="1" dirty="0" err="1" smtClean="0">
                <a:effectLst/>
                <a:latin typeface="Comic Sans MS"/>
                <a:ea typeface="Calibri"/>
                <a:cs typeface="Times New Roman"/>
              </a:rPr>
              <a:t>Su</a:t>
            </a:r>
            <a:r>
              <a:rPr lang="pt-BR" sz="6600" b="1" dirty="0" smtClean="0">
                <a:effectLst/>
                <a:latin typeface="Comic Sans MS"/>
                <a:ea typeface="Calibri"/>
                <a:cs typeface="Times New Roman"/>
              </a:rPr>
              <a:t> estilo de vida em primer lugar</a:t>
            </a:r>
            <a:endParaRPr lang="es-GT" sz="6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5610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1556792"/>
            <a:ext cx="6876255" cy="31393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es-ES" sz="6600" b="1" dirty="0" smtClean="0"/>
              <a:t>48) No </a:t>
            </a:r>
            <a:r>
              <a:rPr lang="es-ES" sz="6600" b="1" dirty="0"/>
              <a:t>es un vendedor de ideas, de teorías...</a:t>
            </a:r>
            <a:endParaRPr lang="es-GT" sz="6600" dirty="0"/>
          </a:p>
        </p:txBody>
      </p:sp>
    </p:spTree>
    <p:extLst>
      <p:ext uri="{BB962C8B-B14F-4D97-AF65-F5344CB8AC3E}">
        <p14:creationId xmlns:p14="http://schemas.microsoft.com/office/powerpoint/2010/main" val="213941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5616" y="980728"/>
            <a:ext cx="6912768" cy="517064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es-ES" sz="6600" b="1" dirty="0" smtClean="0"/>
              <a:t>49) No </a:t>
            </a:r>
            <a:r>
              <a:rPr lang="es-ES" sz="6600" b="1" dirty="0"/>
              <a:t>es necesario, en primer lugar, poseer títulos de estudio...</a:t>
            </a:r>
            <a:endParaRPr lang="es-GT" sz="6600" dirty="0"/>
          </a:p>
        </p:txBody>
      </p:sp>
    </p:spTree>
    <p:extLst>
      <p:ext uri="{BB962C8B-B14F-4D97-AF65-F5344CB8AC3E}">
        <p14:creationId xmlns:p14="http://schemas.microsoft.com/office/powerpoint/2010/main" val="18621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3601" y="1124744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6600" b="1" dirty="0" smtClean="0"/>
              <a:t>50)¿Se </a:t>
            </a:r>
            <a:r>
              <a:rPr lang="es-GT" sz="6600" b="1" dirty="0"/>
              <a:t>puede ser buen formador sin ser, al mismo tiempo, formando?</a:t>
            </a:r>
            <a:endParaRPr lang="es-GT" sz="6600" dirty="0"/>
          </a:p>
        </p:txBody>
      </p:sp>
    </p:spTree>
    <p:extLst>
      <p:ext uri="{BB962C8B-B14F-4D97-AF65-F5344CB8AC3E}">
        <p14:creationId xmlns:p14="http://schemas.microsoft.com/office/powerpoint/2010/main" val="2989375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3" y="404664"/>
            <a:ext cx="828091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6600" b="1" dirty="0" smtClean="0"/>
              <a:t>51)En </a:t>
            </a:r>
            <a:r>
              <a:rPr lang="es-ES" sz="6600" b="1" dirty="0"/>
              <a:t>la línea existencial, ¿cuál es el sentido de: formar, deformar, reformar, transformar, informar...? </a:t>
            </a:r>
            <a:endParaRPr lang="es-GT" sz="6600" dirty="0"/>
          </a:p>
        </p:txBody>
      </p:sp>
    </p:spTree>
    <p:extLst>
      <p:ext uri="{BB962C8B-B14F-4D97-AF65-F5344CB8AC3E}">
        <p14:creationId xmlns:p14="http://schemas.microsoft.com/office/powerpoint/2010/main" val="164471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8328" y="1052736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6600" b="1" dirty="0" smtClean="0"/>
              <a:t>52)¿Qué </a:t>
            </a:r>
            <a:r>
              <a:rPr lang="es-GT" sz="6600" b="1" dirty="0"/>
              <a:t>nos parece </a:t>
            </a:r>
            <a:r>
              <a:rPr lang="es-GT" sz="6600" b="1" dirty="0" smtClean="0"/>
              <a:t>ese planteamiento?</a:t>
            </a:r>
          </a:p>
          <a:p>
            <a:pPr lvl="0" algn="just"/>
            <a:r>
              <a:rPr lang="es-ES" sz="6600" b="1" dirty="0" smtClean="0"/>
              <a:t>(</a:t>
            </a:r>
            <a:r>
              <a:rPr lang="es-GT" sz="6600" b="1" dirty="0" smtClean="0"/>
              <a:t>cuchicheo</a:t>
            </a:r>
            <a:r>
              <a:rPr lang="es-ES" sz="6600" b="1" dirty="0" smtClean="0"/>
              <a:t>) </a:t>
            </a:r>
            <a:endParaRPr lang="es-GT" sz="6600" dirty="0"/>
          </a:p>
        </p:txBody>
      </p:sp>
    </p:spTree>
    <p:extLst>
      <p:ext uri="{BB962C8B-B14F-4D97-AF65-F5344CB8AC3E}">
        <p14:creationId xmlns:p14="http://schemas.microsoft.com/office/powerpoint/2010/main" val="26722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4420" y="1052736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8800" b="1" dirty="0" smtClean="0"/>
              <a:t>53)Consultar </a:t>
            </a:r>
            <a:r>
              <a:rPr lang="es-ES" sz="8800" b="1" dirty="0"/>
              <a:t>el cap. X del libro SMP</a:t>
            </a:r>
            <a:endParaRPr lang="es-GT" sz="8800" dirty="0"/>
          </a:p>
        </p:txBody>
      </p:sp>
    </p:spTree>
    <p:extLst>
      <p:ext uri="{BB962C8B-B14F-4D97-AF65-F5344CB8AC3E}">
        <p14:creationId xmlns:p14="http://schemas.microsoft.com/office/powerpoint/2010/main" val="161075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394692"/>
            <a:ext cx="7776864" cy="646330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GT" sz="7200" b="1" dirty="0" smtClean="0">
                <a:solidFill>
                  <a:prstClr val="black"/>
                </a:solidFill>
                <a:latin typeface="Comic Sans MS"/>
                <a:ea typeface="Calibri"/>
                <a:cs typeface="Times New Roman"/>
              </a:rPr>
              <a:t>36. No se adquiere </a:t>
            </a:r>
            <a:r>
              <a:rPr lang="es-GT" sz="7200" b="1" dirty="0">
                <a:solidFill>
                  <a:prstClr val="black"/>
                </a:solidFill>
                <a:latin typeface="Comic Sans MS"/>
                <a:ea typeface="Calibri"/>
                <a:cs typeface="Times New Roman"/>
              </a:rPr>
              <a:t>una vez para siempre y listo…</a:t>
            </a:r>
          </a:p>
          <a:p>
            <a:pPr lvl="0" algn="just">
              <a:lnSpc>
                <a:spcPct val="115000"/>
              </a:lnSpc>
            </a:pPr>
            <a:endParaRPr lang="es-GT" sz="7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856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836712"/>
            <a:ext cx="7704856" cy="476438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GT" sz="6600" b="1" dirty="0" smtClean="0">
                <a:latin typeface="Comic Sans MS"/>
                <a:ea typeface="Calibri"/>
                <a:cs typeface="Times New Roman"/>
              </a:rPr>
              <a:t>37) </a:t>
            </a:r>
            <a:r>
              <a:rPr lang="es-GT" sz="6600" b="1" dirty="0" smtClean="0">
                <a:effectLst/>
                <a:latin typeface="Comic Sans MS"/>
                <a:ea typeface="Calibri"/>
                <a:cs typeface="Times New Roman"/>
              </a:rPr>
              <a:t>No es algo estático, fruto de esfuerzo intelectual…</a:t>
            </a:r>
            <a:endParaRPr lang="es-GT" sz="6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744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716146"/>
            <a:ext cx="8064896" cy="4253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GT" sz="6600" b="1" dirty="0" smtClean="0">
                <a:effectLst/>
                <a:latin typeface="Comic Sans MS"/>
                <a:ea typeface="Calibri"/>
                <a:cs typeface="Times New Roman"/>
              </a:rPr>
              <a:t>38) </a:t>
            </a:r>
            <a:r>
              <a:rPr lang="es-GT" sz="8000" b="1" dirty="0" smtClean="0">
                <a:effectLst/>
                <a:latin typeface="Comic Sans MS"/>
                <a:ea typeface="Calibri"/>
                <a:cs typeface="Times New Roman"/>
              </a:rPr>
              <a:t>Parte de la vida, es existencial</a:t>
            </a:r>
            <a:endParaRPr lang="es-GT" sz="8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184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04664"/>
            <a:ext cx="7848872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GT" sz="6600" b="1" dirty="0" smtClean="0">
                <a:effectLst/>
                <a:latin typeface="Comic Sans MS"/>
                <a:ea typeface="Calibri"/>
                <a:cs typeface="Times New Roman"/>
              </a:rPr>
              <a:t>39) Formación es un proceso permanente, de todos los días</a:t>
            </a:r>
            <a:endParaRPr lang="es-GT" sz="6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08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37351" y="932170"/>
            <a:ext cx="8064896" cy="4253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GT" sz="6600" b="1" dirty="0" smtClean="0">
                <a:effectLst/>
                <a:latin typeface="Comic Sans MS"/>
                <a:ea typeface="Calibri"/>
                <a:cs typeface="Times New Roman"/>
              </a:rPr>
              <a:t>40) </a:t>
            </a:r>
            <a:r>
              <a:rPr lang="es-GT" sz="8000" b="1" dirty="0" smtClean="0">
                <a:effectLst/>
                <a:latin typeface="Comic Sans MS"/>
                <a:ea typeface="Calibri"/>
                <a:cs typeface="Times New Roman"/>
              </a:rPr>
              <a:t>Es porque no somos perfectos</a:t>
            </a:r>
            <a:endParaRPr lang="es-GT" sz="8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973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260648"/>
            <a:ext cx="734481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GT" sz="8000" b="1" dirty="0" smtClean="0">
                <a:effectLst/>
                <a:latin typeface="Comic Sans MS"/>
                <a:ea typeface="Calibri"/>
                <a:cs typeface="Times New Roman"/>
              </a:rPr>
              <a:t>41) La vida es camino hacia la perfección, siempre. </a:t>
            </a:r>
            <a:endParaRPr lang="es-GT" sz="8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070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365968"/>
            <a:ext cx="7632848" cy="646330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GT" sz="7200" b="1" dirty="0" smtClean="0">
                <a:effectLst/>
                <a:latin typeface="Comic Sans MS"/>
                <a:ea typeface="Calibri"/>
                <a:cs typeface="Times New Roman"/>
              </a:rPr>
              <a:t>42)Siempre seremos formados en el camino de la vida!</a:t>
            </a:r>
            <a:endParaRPr lang="es-GT" sz="7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2060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363</Words>
  <Application>Microsoft Office PowerPoint</Application>
  <PresentationFormat>Presentación en pantalla (4:3)</PresentationFormat>
  <Paragraphs>30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</dc:creator>
  <cp:lastModifiedBy>andres</cp:lastModifiedBy>
  <cp:revision>13</cp:revision>
  <dcterms:created xsi:type="dcterms:W3CDTF">2018-05-01T02:05:24Z</dcterms:created>
  <dcterms:modified xsi:type="dcterms:W3CDTF">2018-05-01T04:34:56Z</dcterms:modified>
</cp:coreProperties>
</file>