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91" r:id="rId23"/>
    <p:sldId id="292" r:id="rId24"/>
    <p:sldId id="287" r:id="rId25"/>
    <p:sldId id="288" r:id="rId26"/>
    <p:sldId id="289" r:id="rId27"/>
    <p:sldId id="290" r:id="rId28"/>
    <p:sldId id="293" r:id="rId29"/>
    <p:sldId id="294" r:id="rId3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EF05-AAE0-41FE-9435-58A9925AF048}" type="datetimeFigureOut">
              <a:rPr lang="es-EC" smtClean="0"/>
              <a:t>06/05/2018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191E-6859-449E-A16E-EBBD7AED6F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448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EF05-AAE0-41FE-9435-58A9925AF048}" type="datetimeFigureOut">
              <a:rPr lang="es-EC" smtClean="0"/>
              <a:t>06/05/2018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191E-6859-449E-A16E-EBBD7AED6F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2059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EF05-AAE0-41FE-9435-58A9925AF048}" type="datetimeFigureOut">
              <a:rPr lang="es-EC" smtClean="0"/>
              <a:t>06/05/2018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191E-6859-449E-A16E-EBBD7AED6F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5563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EF05-AAE0-41FE-9435-58A9925AF048}" type="datetimeFigureOut">
              <a:rPr lang="es-EC" smtClean="0"/>
              <a:t>06/05/2018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191E-6859-449E-A16E-EBBD7AED6F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116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EF05-AAE0-41FE-9435-58A9925AF048}" type="datetimeFigureOut">
              <a:rPr lang="es-EC" smtClean="0"/>
              <a:t>06/05/2018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191E-6859-449E-A16E-EBBD7AED6F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188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EF05-AAE0-41FE-9435-58A9925AF048}" type="datetimeFigureOut">
              <a:rPr lang="es-EC" smtClean="0"/>
              <a:t>06/05/2018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191E-6859-449E-A16E-EBBD7AED6F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6915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EF05-AAE0-41FE-9435-58A9925AF048}" type="datetimeFigureOut">
              <a:rPr lang="es-EC" smtClean="0"/>
              <a:t>06/05/2018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191E-6859-449E-A16E-EBBD7AED6F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EF05-AAE0-41FE-9435-58A9925AF048}" type="datetimeFigureOut">
              <a:rPr lang="es-EC" smtClean="0"/>
              <a:t>06/05/2018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191E-6859-449E-A16E-EBBD7AED6F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6694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EF05-AAE0-41FE-9435-58A9925AF048}" type="datetimeFigureOut">
              <a:rPr lang="es-EC" smtClean="0"/>
              <a:t>06/05/2018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191E-6859-449E-A16E-EBBD7AED6F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3589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EF05-AAE0-41FE-9435-58A9925AF048}" type="datetimeFigureOut">
              <a:rPr lang="es-EC" smtClean="0"/>
              <a:t>06/05/2018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191E-6859-449E-A16E-EBBD7AED6F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8947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EF05-AAE0-41FE-9435-58A9925AF048}" type="datetimeFigureOut">
              <a:rPr lang="es-EC" smtClean="0"/>
              <a:t>06/05/2018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191E-6859-449E-A16E-EBBD7AED6F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8026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2EF05-AAE0-41FE-9435-58A9925AF048}" type="datetimeFigureOut">
              <a:rPr lang="es-EC" smtClean="0"/>
              <a:t>06/05/2018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191E-6859-449E-A16E-EBBD7AED6F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7546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001969"/>
            <a:ext cx="9144000" cy="2387600"/>
          </a:xfrm>
        </p:spPr>
        <p:txBody>
          <a:bodyPr>
            <a:noAutofit/>
          </a:bodyPr>
          <a:lstStyle/>
          <a:p>
            <a:r>
              <a:rPr lang="pt-BR" sz="8800" b="1" dirty="0" smtClean="0">
                <a:latin typeface="Comic Sans MS" panose="030F0702030302020204" pitchFamily="66" charset="0"/>
              </a:rPr>
              <a:t/>
            </a:r>
            <a:br>
              <a:rPr lang="pt-BR" sz="8800" b="1" dirty="0" smtClean="0">
                <a:latin typeface="Comic Sans MS" panose="030F0702030302020204" pitchFamily="66" charset="0"/>
              </a:rPr>
            </a:br>
            <a:r>
              <a:rPr lang="pt-BR" sz="8800" b="1" dirty="0">
                <a:latin typeface="Comic Sans MS" panose="030F0702030302020204" pitchFamily="66" charset="0"/>
              </a:rPr>
              <a:t/>
            </a:r>
            <a:br>
              <a:rPr lang="pt-BR" sz="8800" b="1" dirty="0">
                <a:latin typeface="Comic Sans MS" panose="030F0702030302020204" pitchFamily="66" charset="0"/>
              </a:rPr>
            </a:br>
            <a:r>
              <a:rPr lang="pt-BR" sz="8800" b="1" dirty="0" smtClean="0">
                <a:latin typeface="Comic Sans MS" panose="030F0702030302020204" pitchFamily="66" charset="0"/>
              </a:rPr>
              <a:t/>
            </a:r>
            <a:br>
              <a:rPr lang="pt-BR" sz="8800" b="1" dirty="0" smtClean="0">
                <a:latin typeface="Comic Sans MS" panose="030F0702030302020204" pitchFamily="66" charset="0"/>
              </a:rPr>
            </a:br>
            <a:r>
              <a:rPr lang="pt-BR" sz="8800" b="1" dirty="0" smtClean="0">
                <a:latin typeface="Comic Sans MS" panose="030F0702030302020204" pitchFamily="66" charset="0"/>
              </a:rPr>
              <a:t>PARROQUIAS </a:t>
            </a:r>
            <a:r>
              <a:rPr lang="pt-BR" sz="8800" b="1" dirty="0">
                <a:latin typeface="Comic Sans MS" panose="030F0702030302020204" pitchFamily="66" charset="0"/>
              </a:rPr>
              <a:t>Y MOVIMIENTOS ECLESIALES</a:t>
            </a:r>
            <a:endParaRPr lang="es-EC" sz="8800" dirty="0">
              <a:latin typeface="Comic Sans MS" panose="030F07020303020202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7699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99864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8000" b="1" dirty="0" smtClean="0">
                <a:latin typeface="Comic Sans MS" panose="030F0702030302020204" pitchFamily="66" charset="0"/>
              </a:rPr>
              <a:t>Reducimos </a:t>
            </a:r>
            <a:r>
              <a:rPr lang="es-EC" sz="8000" b="1" dirty="0" err="1" smtClean="0">
                <a:latin typeface="Comic Sans MS" panose="030F0702030302020204" pitchFamily="66" charset="0"/>
              </a:rPr>
              <a:t>Jesus</a:t>
            </a:r>
            <a:r>
              <a:rPr lang="es-EC" sz="8000" b="1" dirty="0" smtClean="0">
                <a:latin typeface="Comic Sans MS" panose="030F0702030302020204" pitchFamily="66" charset="0"/>
              </a:rPr>
              <a:t> a “chicle” estirado para acá y para allá. UN ESCANDALO! </a:t>
            </a:r>
            <a:endParaRPr lang="es-EC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494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8000" b="1" dirty="0" smtClean="0">
                <a:latin typeface="Comic Sans MS" panose="030F0702030302020204" pitchFamily="66" charset="0"/>
              </a:rPr>
              <a:t>MOVIMIENTO: palabra muy rica de vida. Indica camino, dar pasos, dinamismo</a:t>
            </a:r>
            <a:endParaRPr lang="es-EC" sz="8000" dirty="0"/>
          </a:p>
        </p:txBody>
      </p:sp>
    </p:spTree>
    <p:extLst>
      <p:ext uri="{BB962C8B-B14F-4D97-AF65-F5344CB8AC3E}">
        <p14:creationId xmlns:p14="http://schemas.microsoft.com/office/powerpoint/2010/main" val="3917620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6600" b="1" dirty="0" smtClean="0">
                <a:latin typeface="Comic Sans MS" panose="030F0702030302020204" pitchFamily="66" charset="0"/>
              </a:rPr>
              <a:t>	ESTACIONAMIENTO: palabra peligrosa. Indica paradero, acomodación, pereza espiritual, grupo cerrado.</a:t>
            </a:r>
            <a:endParaRPr lang="es-EC" sz="6600" dirty="0"/>
          </a:p>
        </p:txBody>
      </p:sp>
    </p:spTree>
    <p:extLst>
      <p:ext uri="{BB962C8B-B14F-4D97-AF65-F5344CB8AC3E}">
        <p14:creationId xmlns:p14="http://schemas.microsoft.com/office/powerpoint/2010/main" val="1624383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99864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8000" b="1" dirty="0" smtClean="0">
                <a:latin typeface="Comic Sans MS" panose="030F0702030302020204" pitchFamily="66" charset="0"/>
              </a:rPr>
              <a:t>Hay más movimiento o estacionamiento en  nuestras comunidades y movimiento?</a:t>
            </a:r>
            <a:endParaRPr lang="es-EC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221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8000" b="1" dirty="0" smtClean="0">
                <a:latin typeface="Comic Sans MS" panose="030F0702030302020204" pitchFamily="66" charset="0"/>
              </a:rPr>
              <a:t>Los Movimientos Eclesiales crecieron mucho sobre todo a partir del año 1970 para acá. Por qué?</a:t>
            </a:r>
            <a:endParaRPr lang="es-EC" sz="8000" dirty="0"/>
          </a:p>
        </p:txBody>
      </p:sp>
    </p:spTree>
    <p:extLst>
      <p:ext uri="{BB962C8B-B14F-4D97-AF65-F5344CB8AC3E}">
        <p14:creationId xmlns:p14="http://schemas.microsoft.com/office/powerpoint/2010/main" val="1646678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78136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8000" b="1" dirty="0" smtClean="0">
                <a:latin typeface="Comic Sans MS" panose="030F0702030302020204" pitchFamily="66" charset="0"/>
              </a:rPr>
              <a:t>PRIMER MOTIVO: las parroquias llenas de sacramentos, de celebraciones, de devociones, con muy poca espiritualidad</a:t>
            </a:r>
            <a:endParaRPr lang="es-EC" sz="8000" dirty="0"/>
          </a:p>
        </p:txBody>
      </p:sp>
    </p:spTree>
    <p:extLst>
      <p:ext uri="{BB962C8B-B14F-4D97-AF65-F5344CB8AC3E}">
        <p14:creationId xmlns:p14="http://schemas.microsoft.com/office/powerpoint/2010/main" val="401416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99864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5400" b="1" dirty="0" smtClean="0">
                <a:latin typeface="Comic Sans MS" panose="030F0702030302020204" pitchFamily="66" charset="0"/>
              </a:rPr>
              <a:t>SECUNDO MOTIVO: el imperialismo norteamericano junto con grupos económicos locales peligrosos querían fragilizar la Iglesia católica comprometida en la defensa de los pobres y oprimidos (Plan Rockefeller)</a:t>
            </a:r>
            <a:endParaRPr lang="es-EC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33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8000" b="1" dirty="0" smtClean="0">
                <a:latin typeface="Comic Sans MS" panose="030F0702030302020204" pitchFamily="66" charset="0"/>
              </a:rPr>
              <a:t>Querían alcanzar eso luego en Brasil y Guatemala</a:t>
            </a:r>
            <a:endParaRPr lang="es-EC" sz="8000" dirty="0"/>
          </a:p>
        </p:txBody>
      </p:sp>
    </p:spTree>
    <p:extLst>
      <p:ext uri="{BB962C8B-B14F-4D97-AF65-F5344CB8AC3E}">
        <p14:creationId xmlns:p14="http://schemas.microsoft.com/office/powerpoint/2010/main" val="3707525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6600" b="1" dirty="0" smtClean="0">
                <a:latin typeface="Comic Sans MS" panose="030F0702030302020204" pitchFamily="66" charset="0"/>
              </a:rPr>
              <a:t>En nuestra Iglesia siempre hubo verdaderos movimientos para renovar, reavivar parroquias en el seguimiento de </a:t>
            </a:r>
            <a:r>
              <a:rPr lang="es-EC" sz="6600" b="1" dirty="0" err="1" smtClean="0">
                <a:latin typeface="Comic Sans MS" panose="030F0702030302020204" pitchFamily="66" charset="0"/>
              </a:rPr>
              <a:t>Jesus</a:t>
            </a:r>
            <a:r>
              <a:rPr lang="es-EC" sz="6600" b="1" dirty="0" smtClean="0">
                <a:latin typeface="Comic Sans MS" panose="030F0702030302020204" pitchFamily="66" charset="0"/>
              </a:rPr>
              <a:t>. (Movimiento franciscano)</a:t>
            </a:r>
            <a:endParaRPr lang="es-EC" sz="6600" dirty="0"/>
          </a:p>
        </p:txBody>
      </p:sp>
    </p:spTree>
    <p:extLst>
      <p:ext uri="{BB962C8B-B14F-4D97-AF65-F5344CB8AC3E}">
        <p14:creationId xmlns:p14="http://schemas.microsoft.com/office/powerpoint/2010/main" val="1825299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44260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8000" b="1" dirty="0" smtClean="0">
                <a:latin typeface="Comic Sans MS" panose="030F0702030302020204" pitchFamily="66" charset="0"/>
              </a:rPr>
              <a:t>Movimiento eclesial verdadero es el que se pone a servicio de las comunidades cristianas y las parroquias.</a:t>
            </a:r>
            <a:endParaRPr lang="es-EC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40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99864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GT" sz="8000" b="1" dirty="0">
                <a:latin typeface="Comic Sans MS" panose="030F0702030302020204" pitchFamily="66" charset="0"/>
              </a:rPr>
              <a:t>Somos hermanos, </a:t>
            </a:r>
            <a:r>
              <a:rPr lang="es-GT" sz="8000" b="1" dirty="0" smtClean="0">
                <a:latin typeface="Comic Sans MS" panose="030F0702030302020204" pitchFamily="66" charset="0"/>
              </a:rPr>
              <a:t/>
            </a:r>
            <a:br>
              <a:rPr lang="es-GT" sz="8000" b="1" dirty="0" smtClean="0">
                <a:latin typeface="Comic Sans MS" panose="030F0702030302020204" pitchFamily="66" charset="0"/>
              </a:rPr>
            </a:br>
            <a:r>
              <a:rPr lang="es-GT" sz="8000" b="1" dirty="0" smtClean="0">
                <a:latin typeface="Comic Sans MS" panose="030F0702030302020204" pitchFamily="66" charset="0"/>
              </a:rPr>
              <a:t>no </a:t>
            </a:r>
            <a:r>
              <a:rPr lang="es-GT" sz="8000" b="1" dirty="0">
                <a:latin typeface="Comic Sans MS" panose="030F0702030302020204" pitchFamily="66" charset="0"/>
              </a:rPr>
              <a:t>somos enemigos.</a:t>
            </a:r>
            <a:r>
              <a:rPr lang="es-EC" sz="8000" dirty="0">
                <a:latin typeface="Comic Sans MS" panose="030F0702030302020204" pitchFamily="66" charset="0"/>
              </a:rPr>
              <a:t/>
            </a:r>
            <a:br>
              <a:rPr lang="es-EC" sz="8000" dirty="0">
                <a:latin typeface="Comic Sans MS" panose="030F0702030302020204" pitchFamily="66" charset="0"/>
              </a:rPr>
            </a:br>
            <a:endParaRPr lang="es-EC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602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S" sz="8000" b="1" dirty="0">
                <a:latin typeface="Comic Sans MS" panose="030F0702030302020204" pitchFamily="66" charset="0"/>
              </a:rPr>
              <a:t>Los que hacen trabajo paralelo hacen daño a la comunidad cristiana</a:t>
            </a:r>
            <a:endParaRPr lang="es-EC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24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S" sz="8000" b="1">
                <a:latin typeface="Comic Sans MS" panose="030F0702030302020204" pitchFamily="66" charset="0"/>
              </a:rPr>
              <a:t>Será que algún movimiento se parece más a estacionamiento? Por qué eso?</a:t>
            </a:r>
            <a:endParaRPr lang="es-EC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40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S" sz="6600" b="1">
                <a:latin typeface="Comic Sans MS" panose="030F0702030302020204" pitchFamily="66" charset="0"/>
              </a:rPr>
              <a:t>Qué es más importante: un montón de movimientos o una IGLESIA EN MOVIMIENTO, MISIONERA, EN SALIDA?</a:t>
            </a:r>
            <a:endParaRPr lang="es-EC" sz="66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897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S" sz="8000" b="1">
                <a:latin typeface="Comic Sans MS" panose="030F0702030302020204" pitchFamily="66" charset="0"/>
              </a:rPr>
              <a:t>Qué hacer?</a:t>
            </a:r>
            <a:endParaRPr lang="es-EC" sz="80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9515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44260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S" sz="8000" b="1">
                <a:latin typeface="Comic Sans MS" panose="030F0702030302020204" pitchFamily="66" charset="0"/>
              </a:rPr>
              <a:t>Valorar todo lo positivo que hay y superar lo que divide, separa, aleja.</a:t>
            </a:r>
            <a:endParaRPr lang="es-EC" sz="80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060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S" sz="8000" b="1">
                <a:latin typeface="Comic Sans MS" panose="030F0702030302020204" pitchFamily="66" charset="0"/>
              </a:rPr>
              <a:t>Volver a Jesus de Nazaret con fidelidad y con urgencia.</a:t>
            </a:r>
            <a:endParaRPr lang="es-EC" sz="80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057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S" sz="8000" b="1">
                <a:latin typeface="Comic Sans MS" panose="030F0702030302020204" pitchFamily="66" charset="0"/>
              </a:rPr>
              <a:t>Cuanto más seguimiento de Jesus, más comunión habrá</a:t>
            </a:r>
            <a:endParaRPr lang="es-EC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107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44260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S" sz="8000" b="1">
                <a:latin typeface="Comic Sans MS" panose="030F0702030302020204" pitchFamily="66" charset="0"/>
              </a:rPr>
              <a:t>TODOS estamos convocados a crecer en el seguimiento de Jesus de Nazaret. TODOS!!!</a:t>
            </a:r>
            <a:endParaRPr lang="es-EC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68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S" sz="6000" b="1">
                <a:latin typeface="Comic Sans MS" panose="030F0702030302020204" pitchFamily="66" charset="0"/>
              </a:rPr>
              <a:t>La fiesta del seguimiento de Jesus, en la Iglesia, para construir  el Reino de Dios es una fiesta impagable, inolvidable, fuente de la verdadera alegría, la de las Bienaventuranzas.</a:t>
            </a:r>
            <a:endParaRPr lang="es-EC" sz="60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59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44260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S" sz="8000" b="1">
                <a:latin typeface="Comic Sans MS" panose="030F0702030302020204" pitchFamily="66" charset="0"/>
              </a:rPr>
              <a:t>TODOS A LA FIESTA DE LA UNIDAD EN LA DIVERSIDAD!!!</a:t>
            </a:r>
            <a:endParaRPr lang="es-EC" sz="80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24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S" sz="8000" b="1" dirty="0">
                <a:latin typeface="Comic Sans MS" panose="030F0702030302020204" pitchFamily="66" charset="0"/>
              </a:rPr>
              <a:t>La diversidad hace bien cuando enriquece a la comunión</a:t>
            </a:r>
            <a:r>
              <a:rPr lang="es-EC" sz="8000" dirty="0"/>
              <a:t/>
            </a:r>
            <a:br>
              <a:rPr lang="es-EC" sz="8000" dirty="0"/>
            </a:br>
            <a:endParaRPr lang="es-EC" sz="8000" dirty="0"/>
          </a:p>
        </p:txBody>
      </p:sp>
    </p:spTree>
    <p:extLst>
      <p:ext uri="{BB962C8B-B14F-4D97-AF65-F5344CB8AC3E}">
        <p14:creationId xmlns:p14="http://schemas.microsoft.com/office/powerpoint/2010/main" val="169278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99864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8000" b="1" dirty="0" smtClean="0">
                <a:latin typeface="Comic Sans MS" panose="030F0702030302020204" pitchFamily="66" charset="0"/>
              </a:rPr>
              <a:t>La diversidad que divide y separa es un malo que destruye</a:t>
            </a:r>
            <a:endParaRPr lang="es-EC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7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8000" b="1" dirty="0" smtClean="0">
                <a:latin typeface="Comic Sans MS" panose="030F0702030302020204" pitchFamily="66" charset="0"/>
              </a:rPr>
              <a:t>Tenemos una vocación cristiana común: discípulos y discípulas de </a:t>
            </a:r>
            <a:r>
              <a:rPr lang="es-EC" sz="8000" b="1" dirty="0" err="1" smtClean="0">
                <a:latin typeface="Comic Sans MS" panose="030F0702030302020204" pitchFamily="66" charset="0"/>
              </a:rPr>
              <a:t>Jesus</a:t>
            </a:r>
            <a:endParaRPr lang="es-EC" sz="8000" dirty="0"/>
          </a:p>
        </p:txBody>
      </p:sp>
    </p:spTree>
    <p:extLst>
      <p:ext uri="{BB962C8B-B14F-4D97-AF65-F5344CB8AC3E}">
        <p14:creationId xmlns:p14="http://schemas.microsoft.com/office/powerpoint/2010/main" val="337530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99864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8000" b="1" dirty="0" smtClean="0">
                <a:latin typeface="Comic Sans MS" panose="030F0702030302020204" pitchFamily="66" charset="0"/>
              </a:rPr>
              <a:t>En la Iglesia todos somos hermanos y hay un solo maestro: </a:t>
            </a:r>
            <a:r>
              <a:rPr lang="es-EC" sz="8000" b="1" dirty="0" err="1" smtClean="0">
                <a:latin typeface="Comic Sans MS" panose="030F0702030302020204" pitchFamily="66" charset="0"/>
              </a:rPr>
              <a:t>Jesus</a:t>
            </a:r>
            <a:r>
              <a:rPr lang="es-EC" sz="8000" b="1" dirty="0" smtClean="0">
                <a:latin typeface="Comic Sans MS" panose="030F0702030302020204" pitchFamily="66" charset="0"/>
              </a:rPr>
              <a:t> de Nazaret (Mt 23,8).</a:t>
            </a:r>
            <a:endParaRPr lang="es-EC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53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8000" b="1" dirty="0" smtClean="0">
                <a:latin typeface="Comic Sans MS" panose="030F0702030302020204" pitchFamily="66" charset="0"/>
              </a:rPr>
              <a:t>Si hay peleas y división es señal que el seguimiento de </a:t>
            </a:r>
            <a:r>
              <a:rPr lang="es-EC" sz="8000" b="1" dirty="0" err="1" smtClean="0">
                <a:latin typeface="Comic Sans MS" panose="030F0702030302020204" pitchFamily="66" charset="0"/>
              </a:rPr>
              <a:t>Jesus</a:t>
            </a:r>
            <a:r>
              <a:rPr lang="es-EC" sz="8000" b="1" dirty="0" smtClean="0">
                <a:latin typeface="Comic Sans MS" panose="030F0702030302020204" pitchFamily="66" charset="0"/>
              </a:rPr>
              <a:t> es muy débil</a:t>
            </a:r>
            <a:endParaRPr lang="es-EC" sz="8000" dirty="0"/>
          </a:p>
        </p:txBody>
      </p:sp>
    </p:spTree>
    <p:extLst>
      <p:ext uri="{BB962C8B-B14F-4D97-AF65-F5344CB8AC3E}">
        <p14:creationId xmlns:p14="http://schemas.microsoft.com/office/powerpoint/2010/main" val="2930053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803519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8000" b="1" dirty="0" smtClean="0">
                <a:latin typeface="Comic Sans MS" panose="030F0702030302020204" pitchFamily="66" charset="0"/>
              </a:rPr>
              <a:t>Peligro: en lugar de convertirnos a </a:t>
            </a:r>
            <a:r>
              <a:rPr lang="es-EC" sz="8000" b="1" dirty="0" err="1" smtClean="0">
                <a:latin typeface="Comic Sans MS" panose="030F0702030302020204" pitchFamily="66" charset="0"/>
              </a:rPr>
              <a:t>Jesus</a:t>
            </a:r>
            <a:r>
              <a:rPr lang="es-EC" sz="8000" b="1" dirty="0" smtClean="0">
                <a:latin typeface="Comic Sans MS" panose="030F0702030302020204" pitchFamily="66" charset="0"/>
              </a:rPr>
              <a:t>, queremos que </a:t>
            </a:r>
            <a:r>
              <a:rPr lang="es-EC" sz="8000" b="1" dirty="0" err="1" smtClean="0">
                <a:latin typeface="Comic Sans MS" panose="030F0702030302020204" pitchFamily="66" charset="0"/>
              </a:rPr>
              <a:t>Jesus</a:t>
            </a:r>
            <a:r>
              <a:rPr lang="es-EC" sz="8000" b="1" dirty="0" smtClean="0">
                <a:latin typeface="Comic Sans MS" panose="030F0702030302020204" pitchFamily="66" charset="0"/>
              </a:rPr>
              <a:t> se convierta a nuestros grupos y comunidades</a:t>
            </a:r>
            <a:endParaRPr lang="es-EC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272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7653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es-EC" sz="8000" b="1" dirty="0" smtClean="0">
                <a:latin typeface="Comic Sans MS" panose="030F0702030302020204" pitchFamily="66" charset="0"/>
              </a:rPr>
              <a:t>Hay muchas “caricaturas” de </a:t>
            </a:r>
            <a:r>
              <a:rPr lang="es-EC" sz="8000" b="1" dirty="0" err="1" smtClean="0">
                <a:latin typeface="Comic Sans MS" panose="030F0702030302020204" pitchFamily="66" charset="0"/>
              </a:rPr>
              <a:t>Jesus</a:t>
            </a:r>
            <a:r>
              <a:rPr lang="es-EC" sz="8000" b="1" dirty="0" smtClean="0">
                <a:latin typeface="Comic Sans MS" panose="030F0702030302020204" pitchFamily="66" charset="0"/>
              </a:rPr>
              <a:t> en las Iglesias, hasta en nuestras parroquias</a:t>
            </a:r>
            <a:endParaRPr lang="es-EC" sz="8000" dirty="0"/>
          </a:p>
        </p:txBody>
      </p:sp>
    </p:spTree>
    <p:extLst>
      <p:ext uri="{BB962C8B-B14F-4D97-AF65-F5344CB8AC3E}">
        <p14:creationId xmlns:p14="http://schemas.microsoft.com/office/powerpoint/2010/main" val="3235954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404</Words>
  <Application>Microsoft Office PowerPoint</Application>
  <PresentationFormat>Panorámica</PresentationFormat>
  <Paragraphs>29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Comic Sans MS</vt:lpstr>
      <vt:lpstr>Tema de Office</vt:lpstr>
      <vt:lpstr>   PARROQUIAS Y MOVIMIENTOS ECLESIALES</vt:lpstr>
      <vt:lpstr>Somos hermanos,  no somos enemigos. </vt:lpstr>
      <vt:lpstr>La diversidad hace bien cuando enriquece a la comunión </vt:lpstr>
      <vt:lpstr>La diversidad que divide y separa es un malo que destruye</vt:lpstr>
      <vt:lpstr>Tenemos una vocación cristiana común: discípulos y discípulas de Jesus</vt:lpstr>
      <vt:lpstr>En la Iglesia todos somos hermanos y hay un solo maestro: Jesus de Nazaret (Mt 23,8).</vt:lpstr>
      <vt:lpstr>Si hay peleas y división es señal que el seguimiento de Jesus es muy débil</vt:lpstr>
      <vt:lpstr>Peligro: en lugar de convertirnos a Jesus, queremos que Jesus se convierta a nuestros grupos y comunidades</vt:lpstr>
      <vt:lpstr>Hay muchas “caricaturas” de Jesus en las Iglesias, hasta en nuestras parroquias</vt:lpstr>
      <vt:lpstr>Reducimos Jesus a “chicle” estirado para acá y para allá. UN ESCANDALO! </vt:lpstr>
      <vt:lpstr>MOVIMIENTO: palabra muy rica de vida. Indica camino, dar pasos, dinamismo</vt:lpstr>
      <vt:lpstr> ESTACIONAMIENTO: palabra peligrosa. Indica paradero, acomodación, pereza espiritual, grupo cerrado.</vt:lpstr>
      <vt:lpstr>Hay más movimiento o estacionamiento en  nuestras comunidades y movimiento?</vt:lpstr>
      <vt:lpstr>Los Movimientos Eclesiales crecieron mucho sobre todo a partir del año 1970 para acá. Por qué?</vt:lpstr>
      <vt:lpstr>PRIMER MOTIVO: las parroquias llenas de sacramentos, de celebraciones, de devociones, con muy poca espiritualidad</vt:lpstr>
      <vt:lpstr>SECUNDO MOTIVO: el imperialismo norteamericano junto con grupos económicos locales peligrosos querían fragilizar la Iglesia católica comprometida en la defensa de los pobres y oprimidos (Plan Rockefeller)</vt:lpstr>
      <vt:lpstr>Querían alcanzar eso luego en Brasil y Guatemala</vt:lpstr>
      <vt:lpstr>En nuestra Iglesia siempre hubo verdaderos movimientos para renovar, reavivar parroquias en el seguimiento de Jesus. (Movimiento franciscano)</vt:lpstr>
      <vt:lpstr>Movimiento eclesial verdadero es el que se pone a servicio de las comunidades cristianas y las parroquias.</vt:lpstr>
      <vt:lpstr>Los que hacen trabajo paralelo hacen daño a la comunidad cristiana</vt:lpstr>
      <vt:lpstr>Será que algún movimiento se parece más a estacionamiento? Por qué eso?</vt:lpstr>
      <vt:lpstr>Qué es más importante: un montón de movimientos o una IGLESIA EN MOVIMIENTO, MISIONERA, EN SALIDA?</vt:lpstr>
      <vt:lpstr>Qué hacer?</vt:lpstr>
      <vt:lpstr>Valorar todo lo positivo que hay y superar lo que divide, separa, aleja.</vt:lpstr>
      <vt:lpstr>Volver a Jesus de Nazaret con fidelidad y con urgencia.</vt:lpstr>
      <vt:lpstr>Cuanto más seguimiento de Jesus, más comunión habrá</vt:lpstr>
      <vt:lpstr>TODOS estamos convocados a crecer en el seguimiento de Jesus de Nazaret. TODOS!!!</vt:lpstr>
      <vt:lpstr>La fiesta del seguimiento de Jesus, en la Iglesia, para construir  el Reino de Dios es una fiesta impagable, inolvidable, fuente de la verdadera alegría, la de las Bienaventuranzas.</vt:lpstr>
      <vt:lpstr>TODOS A LA FIESTA DE LA UNIDAD EN LA DIVERSIDAD!!!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PARROQUIAS Y MOVIMIENTOS ECLESIALES</dc:title>
  <dc:creator>Nico Gomez</dc:creator>
  <cp:lastModifiedBy>Nico Gomez</cp:lastModifiedBy>
  <cp:revision>5</cp:revision>
  <dcterms:created xsi:type="dcterms:W3CDTF">2018-05-06T15:52:17Z</dcterms:created>
  <dcterms:modified xsi:type="dcterms:W3CDTF">2018-05-06T16:13:13Z</dcterms:modified>
</cp:coreProperties>
</file>