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7"/>
  </p:notes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545" autoAdjust="0"/>
  </p:normalViewPr>
  <p:slideViewPr>
    <p:cSldViewPr snapToGrid="0">
      <p:cViewPr>
        <p:scale>
          <a:sx n="50" d="100"/>
          <a:sy n="50" d="100"/>
        </p:scale>
        <p:origin x="12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14AB4-D3DA-4B5D-9942-93B2F6B4C81C}" type="datetimeFigureOut">
              <a:rPr lang="es-MX" smtClean="0"/>
              <a:t>05/07/2019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10C87-5C0A-4526-A740-F94DD3CFE4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50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sigue siendo para el mundo como una gran tormenta comparada con la tormenta de arena del desierto Sahara que vuela hasta nuestro continente para llenar de nutrientes nuestra selvas y campos para que siga el proceso de la vida, no obstante, los daños de los humanos extractores y explotadores de las riquezas naturales, viene la otra gran tormenta que completará a la </a:t>
            </a:r>
            <a:r>
              <a:rPr lang="es-ES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Laudato</a:t>
            </a:r>
            <a:r>
              <a:rPr lang="es-E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</a:t>
            </a:r>
            <a:endParaRPr lang="es-MX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0C87-5C0A-4526-A740-F94DD3CFE42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74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0C87-5C0A-4526-A740-F94DD3CFE427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87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7214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14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80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98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01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339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92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02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71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04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62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FEFD91-DF2D-4D06-8B9A-2363904F4269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51A753-6A2B-4FEC-8D27-F61341F07EE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5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planeta tierra contaminad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374602"/>
            <a:ext cx="3342408" cy="41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0199" y="3030908"/>
            <a:ext cx="9425709" cy="2872507"/>
          </a:xfrm>
        </p:spPr>
        <p:txBody>
          <a:bodyPr>
            <a:normAutofit fontScale="90000"/>
          </a:bodyPr>
          <a:lstStyle/>
          <a:p>
            <a:pPr algn="l"/>
            <a:r>
              <a:rPr lang="es-ES" sz="6000" b="1" dirty="0" smtClean="0"/>
              <a:t>   C</a:t>
            </a:r>
            <a:r>
              <a:rPr lang="es-ES" sz="6000" b="1" cap="none" dirty="0" smtClean="0"/>
              <a:t>uestiones sobre la</a:t>
            </a:r>
            <a:br>
              <a:rPr lang="es-ES" sz="6000" b="1" cap="none" dirty="0" smtClean="0"/>
            </a:br>
            <a:r>
              <a:rPr lang="es-ES" sz="6000" b="1" dirty="0" smtClean="0"/>
              <a:t/>
            </a:r>
            <a:br>
              <a:rPr lang="es-ES" sz="6000" b="1" dirty="0" smtClean="0"/>
            </a:br>
            <a:r>
              <a:rPr lang="es-ES" sz="6000" b="1" dirty="0" smtClean="0"/>
              <a:t> </a:t>
            </a:r>
            <a:r>
              <a:rPr lang="es-ES" sz="9800" b="1" dirty="0" err="1" smtClean="0"/>
              <a:t>Laudato</a:t>
            </a:r>
            <a:r>
              <a:rPr lang="es-ES" sz="9800" b="1" dirty="0" smtClean="0"/>
              <a:t> </a:t>
            </a:r>
            <a:r>
              <a:rPr lang="es-ES" sz="9800" b="1" dirty="0" err="1" smtClean="0"/>
              <a:t>sii</a:t>
            </a:r>
            <a:r>
              <a:rPr lang="es-ES" sz="6600" b="1" dirty="0" smtClean="0"/>
              <a:t/>
            </a:r>
            <a:br>
              <a:rPr lang="es-ES" sz="6600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13527" y="-3472353"/>
            <a:ext cx="9301018" cy="29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73100" y="673100"/>
            <a:ext cx="5085080" cy="4925060"/>
          </a:xfrm>
        </p:spPr>
        <p:txBody>
          <a:bodyPr>
            <a:noAutofit/>
          </a:bodyPr>
          <a:lstStyle/>
          <a:p>
            <a:r>
              <a:rPr lang="es-ES" sz="2800" dirty="0"/>
              <a:t>No, lo hace desde los argumentos de la razón que analiza la realidad actual y que la enriquece con la luz que ofrece la </a:t>
            </a:r>
            <a:r>
              <a:rPr lang="es-ES" sz="2800" dirty="0" smtClean="0"/>
              <a:t>fe</a:t>
            </a:r>
          </a:p>
          <a:p>
            <a:r>
              <a:rPr lang="es-ES" sz="2800" dirty="0"/>
              <a:t>Son situaciones que no solo afectan a un país o zona geográfica concreta, sino que tienen alcance </a:t>
            </a:r>
            <a:r>
              <a:rPr lang="es-ES" sz="2800" dirty="0" smtClean="0"/>
              <a:t>global</a:t>
            </a:r>
          </a:p>
          <a:p>
            <a:r>
              <a:rPr lang="es-ES" sz="2800" dirty="0"/>
              <a:t>se pronuncia para los fieles y dialoga ofreciendo reflexiones desde su experiencia, a todos los hombres de buena voluntad</a:t>
            </a:r>
            <a:endParaRPr lang="es-MX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84800" y="622300"/>
            <a:ext cx="6223000" cy="4925060"/>
          </a:xfrm>
        </p:spPr>
        <p:txBody>
          <a:bodyPr>
            <a:noAutofit/>
          </a:bodyPr>
          <a:lstStyle/>
          <a:p>
            <a:pPr algn="r"/>
            <a:r>
              <a:rPr lang="es-ES" sz="3200" dirty="0"/>
              <a:t>Nos anima a asumir responsabilidades ante las consecuencias de un “desarrollismo” irresponsable, no sostenible y excluyente de los más frágiles, ser solidarios con nuestros coetáneos y con las generaciones futuras </a:t>
            </a:r>
            <a:endParaRPr lang="es-ES" sz="3200" dirty="0" smtClean="0"/>
          </a:p>
          <a:p>
            <a:pPr marL="0" indent="0" algn="r">
              <a:buNone/>
            </a:pPr>
            <a:r>
              <a:rPr lang="es-ES" sz="3200" b="1" dirty="0" smtClean="0"/>
              <a:t>(¿</a:t>
            </a:r>
            <a:r>
              <a:rPr lang="es-ES" sz="3200" b="1" dirty="0"/>
              <a:t>qué casa común les vamos a dejar ?)</a:t>
            </a:r>
            <a:r>
              <a:rPr lang="es-ES" sz="3200" dirty="0"/>
              <a:t> </a:t>
            </a:r>
            <a:endParaRPr lang="es-ES" sz="3200" dirty="0" smtClean="0"/>
          </a:p>
          <a:p>
            <a:pPr marL="0" indent="0" algn="r">
              <a:buNone/>
            </a:pPr>
            <a:r>
              <a:rPr lang="es-ES" sz="3200" dirty="0" smtClean="0"/>
              <a:t>…</a:t>
            </a:r>
            <a:r>
              <a:rPr lang="es-ES" sz="3200" dirty="0"/>
              <a:t>y así actuar en consecuencia.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88978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3600" y="922020"/>
            <a:ext cx="10058400" cy="3931920"/>
          </a:xfrm>
        </p:spPr>
        <p:txBody>
          <a:bodyPr>
            <a:noAutofit/>
          </a:bodyPr>
          <a:lstStyle/>
          <a:p>
            <a:r>
              <a:rPr lang="es-ES" sz="3600" dirty="0" smtClean="0"/>
              <a:t>Por </a:t>
            </a:r>
            <a:r>
              <a:rPr lang="es-ES" sz="3600" dirty="0"/>
              <a:t>otro lado, no es </a:t>
            </a:r>
            <a:r>
              <a:rPr lang="es-ES" sz="4000" dirty="0"/>
              <a:t>nuevo</a:t>
            </a:r>
            <a:r>
              <a:rPr lang="es-ES" sz="3600" dirty="0"/>
              <a:t> que un Papa hable sobre ecología, su discurso se inserta en el Magisterio reciente y la Doctrina Social de la </a:t>
            </a:r>
            <a:r>
              <a:rPr lang="es-ES" sz="3600" dirty="0" smtClean="0"/>
              <a:t>Iglesia</a:t>
            </a:r>
          </a:p>
          <a:p>
            <a:r>
              <a:rPr lang="es-ES" sz="3600" dirty="0"/>
              <a:t>Y</a:t>
            </a:r>
            <a:r>
              <a:rPr lang="es-ES" sz="3600" dirty="0" smtClean="0"/>
              <a:t>a </a:t>
            </a:r>
            <a:r>
              <a:rPr lang="es-ES" sz="3600" dirty="0"/>
              <a:t>lo </a:t>
            </a:r>
            <a:r>
              <a:rPr lang="es-ES" sz="3600" dirty="0" smtClean="0"/>
              <a:t>hicieron:</a:t>
            </a:r>
          </a:p>
          <a:p>
            <a:pPr marL="0" indent="0">
              <a:buNone/>
            </a:pPr>
            <a:r>
              <a:rPr lang="es-ES" sz="3600" dirty="0"/>
              <a:t>	</a:t>
            </a:r>
            <a:r>
              <a:rPr lang="es-ES" sz="3600" dirty="0" smtClean="0"/>
              <a:t>San </a:t>
            </a:r>
            <a:r>
              <a:rPr lang="es-ES" sz="3600" dirty="0"/>
              <a:t>Juan XXIII</a:t>
            </a:r>
            <a:r>
              <a:rPr lang="es-ES" sz="3600" dirty="0" smtClean="0"/>
              <a:t>,       </a:t>
            </a:r>
          </a:p>
          <a:p>
            <a:pPr marL="0" indent="0">
              <a:buNone/>
            </a:pPr>
            <a:r>
              <a:rPr lang="es-ES" sz="3600" dirty="0"/>
              <a:t>	</a:t>
            </a:r>
            <a:r>
              <a:rPr lang="es-ES" sz="3600" dirty="0" smtClean="0"/>
              <a:t>San </a:t>
            </a:r>
            <a:r>
              <a:rPr lang="es-ES" sz="3600" dirty="0"/>
              <a:t>Pablo VI</a:t>
            </a:r>
            <a:r>
              <a:rPr lang="es-ES" sz="3600" dirty="0" smtClean="0"/>
              <a:t>,      </a:t>
            </a:r>
          </a:p>
          <a:p>
            <a:pPr marL="0" indent="0">
              <a:buNone/>
            </a:pPr>
            <a:r>
              <a:rPr lang="es-ES" sz="3600" dirty="0"/>
              <a:t>	</a:t>
            </a:r>
            <a:r>
              <a:rPr lang="es-ES" sz="3600" dirty="0" smtClean="0"/>
              <a:t>San </a:t>
            </a:r>
            <a:r>
              <a:rPr lang="es-ES" sz="3600" dirty="0"/>
              <a:t>Juan Pablo </a:t>
            </a:r>
            <a:r>
              <a:rPr lang="es-ES" sz="3600" dirty="0" smtClean="0"/>
              <a:t>II  </a:t>
            </a:r>
            <a:r>
              <a:rPr lang="es-ES" sz="3600" dirty="0"/>
              <a:t>y </a:t>
            </a:r>
            <a:r>
              <a:rPr lang="es-ES" sz="3600" dirty="0" smtClean="0"/>
              <a:t>     </a:t>
            </a:r>
          </a:p>
          <a:p>
            <a:pPr marL="0" indent="0">
              <a:buNone/>
            </a:pPr>
            <a:r>
              <a:rPr lang="es-ES" sz="3600" dirty="0"/>
              <a:t>	</a:t>
            </a:r>
            <a:r>
              <a:rPr lang="es-ES" sz="3600" dirty="0" smtClean="0"/>
              <a:t>Benedicto </a:t>
            </a:r>
            <a:r>
              <a:rPr lang="es-ES" sz="3600" dirty="0"/>
              <a:t>XVI.</a:t>
            </a:r>
            <a:endParaRPr lang="es-MX" sz="3600" dirty="0"/>
          </a:p>
        </p:txBody>
      </p:sp>
      <p:pic>
        <p:nvPicPr>
          <p:cNvPr id="11266" name="Picture 2" descr="Resultado de imagen para contamin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97" y="2992437"/>
            <a:ext cx="4466803" cy="290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5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7600" y="2926080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/>
              <a:t>Un proyecto; quiere decir hacer crecer el</a:t>
            </a:r>
            <a:r>
              <a:rPr lang="es-ES" sz="3200" dirty="0" smtClean="0"/>
              <a:t> </a:t>
            </a:r>
            <a:r>
              <a:rPr lang="es-ES" sz="3200" b="1" dirty="0" smtClean="0"/>
              <a:t>mundo con responsabilidad, transformarlo para que sea un jardín, un lugar habitable para todos.</a:t>
            </a:r>
            <a:r>
              <a:rPr lang="es-ES" sz="3200" dirty="0" smtClean="0"/>
              <a:t> </a:t>
            </a:r>
            <a:endParaRPr lang="es-MX" sz="3200" dirty="0" smtClean="0"/>
          </a:p>
          <a:p>
            <a:endParaRPr lang="es-MX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4330700"/>
            <a:ext cx="7988300" cy="202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6"/>
          <p:cNvSpPr/>
          <p:nvPr/>
        </p:nvSpPr>
        <p:spPr>
          <a:xfrm>
            <a:off x="774700" y="535236"/>
            <a:ext cx="5092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El libro del Génesis nos afirma que Dios puso al hombre y a la mujer en la tierra para cultivarla y custodiarla (2,15), 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40500" y="1073175"/>
            <a:ext cx="5092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Cultivar y custodiar la creación es una indicación de Dios dada no sólo al inicio de la historia, </a:t>
            </a:r>
            <a:r>
              <a:rPr lang="es-ES" sz="3200" dirty="0" smtClean="0"/>
              <a:t>sino: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08734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466106"/>
          </a:xfrm>
        </p:spPr>
        <p:txBody>
          <a:bodyPr>
            <a:noAutofit/>
          </a:bodyPr>
          <a:lstStyle/>
          <a:p>
            <a:pPr algn="ctr"/>
            <a:r>
              <a:rPr lang="es-ES" sz="9600" dirty="0"/>
              <a:t>¿Qué sigue? Después de La </a:t>
            </a:r>
            <a:r>
              <a:rPr lang="es-ES" sz="9600" dirty="0" err="1"/>
              <a:t>Laudato</a:t>
            </a:r>
            <a:r>
              <a:rPr lang="es-ES" sz="9600" dirty="0"/>
              <a:t> </a:t>
            </a:r>
            <a:r>
              <a:rPr lang="es-ES" sz="9600" dirty="0" err="1" smtClean="0"/>
              <a:t>Sii</a:t>
            </a:r>
            <a:endParaRPr lang="es-MX" sz="9600" dirty="0"/>
          </a:p>
        </p:txBody>
      </p:sp>
    </p:spTree>
    <p:extLst>
      <p:ext uri="{BB962C8B-B14F-4D97-AF65-F5344CB8AC3E}">
        <p14:creationId xmlns:p14="http://schemas.microsoft.com/office/powerpoint/2010/main" val="5721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4800" y="901700"/>
            <a:ext cx="5105400" cy="5222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/>
              <a:t>El Sínodo sobre La Amazonia (6-27 octubre 2019 ) que está siendo preparado con el Instrumento de trabajo : “ Escuchar con la Iglesia el grito del </a:t>
            </a:r>
            <a:r>
              <a:rPr lang="es-ES" sz="3600" dirty="0" smtClean="0"/>
              <a:t>pueblo</a:t>
            </a:r>
            <a:endParaRPr lang="es-MX" sz="2000" dirty="0"/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1" y="325492"/>
            <a:ext cx="3155950" cy="542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8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76900" y="749300"/>
            <a:ext cx="5918200" cy="53213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3200" dirty="0" smtClean="0"/>
              <a:t>Documento </a:t>
            </a:r>
            <a:r>
              <a:rPr lang="es-ES" sz="3200" dirty="0"/>
              <a:t>que es el resultado de un proceso de escucha que comenzó con la visita del Papa Francisco a Puerto Maldonado Perú en enero del 2018, continuó con la consulta del Pueblo de Dios en toda la región Amazónica a lo largo del año y terminó con la Segunda Reunión Pre-Sinodal en mayo pasado.</a:t>
            </a:r>
            <a:endParaRPr lang="es-MX" sz="3200" dirty="0"/>
          </a:p>
          <a:p>
            <a:pPr algn="r"/>
            <a:endParaRPr lang="es-MX" sz="3200" dirty="0"/>
          </a:p>
        </p:txBody>
      </p:sp>
      <p:pic>
        <p:nvPicPr>
          <p:cNvPr id="12290" name="Picture 2" descr="Resultado de imagen para territorio amazo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168401"/>
            <a:ext cx="3870326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3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8501" y="3833091"/>
            <a:ext cx="10363826" cy="3024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cap="none" dirty="0"/>
              <a:t>Dios da al hombre el mundo como casa común, un mundo perfecto, para que lo cultive y lo trabaje para su propia manutención y desarrollo</a:t>
            </a:r>
            <a:endParaRPr lang="es-MX" sz="3600" cap="none" dirty="0"/>
          </a:p>
        </p:txBody>
      </p:sp>
      <p:pic>
        <p:nvPicPr>
          <p:cNvPr id="3074" name="Picture 2" descr="Resultado de imagen para mund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90909"/>
              </a:clrFrom>
              <a:clrTo>
                <a:srgbClr val="0909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5" y="348384"/>
            <a:ext cx="7028872" cy="32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7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784600"/>
            <a:ext cx="3841172" cy="2471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5581" y="650009"/>
            <a:ext cx="8272319" cy="402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 smtClean="0"/>
              <a:t>	</a:t>
            </a:r>
            <a:r>
              <a:rPr lang="es-ES" sz="4400" cap="none" dirty="0"/>
              <a:t>E</a:t>
            </a:r>
            <a:r>
              <a:rPr lang="es-ES" sz="4400" cap="none" dirty="0" smtClean="0"/>
              <a:t>n este sentido el hombre es </a:t>
            </a:r>
            <a:r>
              <a:rPr lang="es-ES" sz="4400" cap="none" dirty="0" err="1" smtClean="0"/>
              <a:t>co</a:t>
            </a:r>
            <a:r>
              <a:rPr lang="es-ES" sz="4400" cap="none" dirty="0" smtClean="0"/>
              <a:t>-creador con Dios para que con su trabajo lo mejore y lo perfeccione llevando a su plenitud la finalidad de ambos, el hombre creado a la imagen y semejanza de dios y el mundo como huella de dios que</a:t>
            </a:r>
            <a:r>
              <a:rPr lang="es-ES" sz="4400" cap="none" dirty="0" smtClean="0">
                <a:solidFill>
                  <a:schemeClr val="bg1"/>
                </a:solidFill>
              </a:rPr>
              <a:t> </a:t>
            </a:r>
            <a:r>
              <a:rPr lang="es-ES" sz="4400" cap="none" dirty="0" smtClean="0"/>
              <a:t>alaben</a:t>
            </a:r>
            <a:r>
              <a:rPr lang="es-ES" sz="4400" cap="none" dirty="0" smtClean="0">
                <a:solidFill>
                  <a:schemeClr val="bg1"/>
                </a:solidFill>
              </a:rPr>
              <a:t> </a:t>
            </a:r>
            <a:r>
              <a:rPr lang="es-ES" sz="4400" cap="none" dirty="0" smtClean="0"/>
              <a:t>a su creador.</a:t>
            </a:r>
            <a:endParaRPr lang="es-MX" sz="4400" cap="none" dirty="0" smtClean="0"/>
          </a:p>
          <a:p>
            <a:pPr marL="0" indent="0">
              <a:buNone/>
            </a:pPr>
            <a:endParaRPr lang="es-MX" sz="2800" cap="none" dirty="0"/>
          </a:p>
        </p:txBody>
      </p:sp>
    </p:spTree>
    <p:extLst>
      <p:ext uri="{BB962C8B-B14F-4D97-AF65-F5344CB8AC3E}">
        <p14:creationId xmlns:p14="http://schemas.microsoft.com/office/powerpoint/2010/main" val="173407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56" y="1644581"/>
            <a:ext cx="2805544" cy="426092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03600" y="503381"/>
            <a:ext cx="8039100" cy="582121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ES" sz="4000" cap="none" dirty="0"/>
              <a:t>E</a:t>
            </a:r>
            <a:r>
              <a:rPr lang="es-ES" sz="4000" cap="none" dirty="0" smtClean="0"/>
              <a:t>l </a:t>
            </a:r>
            <a:r>
              <a:rPr lang="es-ES" sz="4000" cap="none" dirty="0"/>
              <a:t>P</a:t>
            </a:r>
            <a:r>
              <a:rPr lang="es-ES" sz="4000" cap="none" dirty="0" smtClean="0"/>
              <a:t>apa </a:t>
            </a:r>
            <a:r>
              <a:rPr lang="es-ES" sz="4000" cap="none" dirty="0"/>
              <a:t>F</a:t>
            </a:r>
            <a:r>
              <a:rPr lang="es-ES" sz="4000" cap="none" dirty="0" smtClean="0"/>
              <a:t>rancisco </a:t>
            </a:r>
          </a:p>
          <a:p>
            <a:pPr marL="0" indent="0" algn="r">
              <a:buNone/>
            </a:pPr>
            <a:r>
              <a:rPr lang="es-ES" sz="4000" cap="none" dirty="0" smtClean="0"/>
              <a:t>nos entregó esta bella encíclica el 18 de junio del 2015.       </a:t>
            </a:r>
          </a:p>
          <a:p>
            <a:pPr marL="0" indent="0" algn="r">
              <a:buNone/>
            </a:pPr>
            <a:r>
              <a:rPr lang="es-ES" sz="4000" cap="none" dirty="0" smtClean="0"/>
              <a:t>  </a:t>
            </a:r>
            <a:r>
              <a:rPr lang="es-ES" sz="4000" cap="none" dirty="0"/>
              <a:t>A</a:t>
            </a:r>
            <a:r>
              <a:rPr lang="es-ES" sz="4000" cap="none" dirty="0" smtClean="0"/>
              <a:t> escala mundial hay mucha preocupación, pero de la preocupación hay que pasar a acciones concretas que salven a la “casa común” de su deterioro y muerte, aún hay tiempo.</a:t>
            </a:r>
            <a:endParaRPr lang="es-MX" sz="4000" cap="none" dirty="0" smtClean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23271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03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¿Cuál es el tema central de la Encíclica?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300" y="1798294"/>
            <a:ext cx="10058400" cy="3931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dirty="0"/>
              <a:t>LA</a:t>
            </a:r>
            <a:r>
              <a:rPr lang="es-ES" sz="4000" b="1" dirty="0">
                <a:solidFill>
                  <a:srgbClr val="00B050"/>
                </a:solidFill>
              </a:rPr>
              <a:t> ECOLOGIA</a:t>
            </a:r>
            <a:r>
              <a:rPr lang="es-ES" sz="4000" dirty="0" smtClean="0"/>
              <a:t>, </a:t>
            </a:r>
            <a:r>
              <a:rPr lang="es-ES" sz="4000" cap="none" dirty="0" smtClean="0"/>
              <a:t>tocando todas sus dimensiones: natural, humana, social y económica. el Papa </a:t>
            </a:r>
            <a:r>
              <a:rPr lang="es-ES" sz="4000" cap="none" dirty="0"/>
              <a:t>F</a:t>
            </a:r>
            <a:r>
              <a:rPr lang="es-ES" sz="4000" cap="none" dirty="0" smtClean="0"/>
              <a:t>rancisco no se apega a ninguna teoría científica sobre el cambio climático. Busca la apertura para un amplio y rico debate desde distintos ángulos</a:t>
            </a:r>
            <a:r>
              <a:rPr lang="es-MX" sz="4000" cap="none" dirty="0"/>
              <a:t> </a:t>
            </a:r>
            <a:r>
              <a:rPr lang="es-ES" sz="4000" cap="none" dirty="0" smtClean="0"/>
              <a:t>sin olvidar la centralidad y responsabilidad del ser humano</a:t>
            </a:r>
            <a:endParaRPr lang="es-MX" sz="4000" cap="none" dirty="0" smtClean="0"/>
          </a:p>
          <a:p>
            <a:pPr algn="ctr"/>
            <a:endParaRPr lang="es-MX" sz="4000" cap="none" dirty="0"/>
          </a:p>
        </p:txBody>
      </p:sp>
    </p:spTree>
    <p:extLst>
      <p:ext uri="{BB962C8B-B14F-4D97-AF65-F5344CB8AC3E}">
        <p14:creationId xmlns:p14="http://schemas.microsoft.com/office/powerpoint/2010/main" val="129225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planeta con basura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7DFE3"/>
              </a:clrFrom>
              <a:clrTo>
                <a:srgbClr val="C7D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4699" r="3090" b="1137"/>
          <a:stretch/>
        </p:blipFill>
        <p:spPr bwMode="auto">
          <a:xfrm>
            <a:off x="8293100" y="269211"/>
            <a:ext cx="3289300" cy="34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475" y="1456717"/>
            <a:ext cx="8446126" cy="1596177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“</a:t>
            </a:r>
            <a:r>
              <a:rPr lang="es-ES" sz="4000" b="1" dirty="0"/>
              <a:t>Sobre el cuidado de la casa común</a:t>
            </a:r>
            <a:r>
              <a:rPr lang="es-ES" sz="4000" b="1" dirty="0" smtClean="0"/>
              <a:t>”</a:t>
            </a:r>
            <a:br>
              <a:rPr lang="es-ES" sz="4000" b="1" dirty="0" smtClean="0"/>
            </a:br>
            <a:r>
              <a:rPr lang="es-ES" sz="4000" b="1" dirty="0" smtClean="0"/>
              <a:t>(El </a:t>
            </a:r>
            <a:r>
              <a:rPr lang="es-ES" sz="4000" b="1" dirty="0"/>
              <a:t>subtítulo de la </a:t>
            </a:r>
            <a:r>
              <a:rPr lang="es-ES" sz="4000" b="1" dirty="0" smtClean="0"/>
              <a:t>Encíclica)</a:t>
            </a:r>
            <a:br>
              <a:rPr lang="es-ES" sz="4000" b="1" dirty="0" smtClean="0"/>
            </a:br>
            <a:r>
              <a:rPr lang="es-ES" sz="4000" b="1" dirty="0" smtClean="0"/>
              <a:t> </a:t>
            </a:r>
            <a:r>
              <a:rPr lang="es-ES" sz="4000" b="1" dirty="0"/>
              <a:t>¿significa que el Papa habla exclusivamente sobre temas medioambientales?</a:t>
            </a:r>
            <a:r>
              <a:rPr lang="es-MX" sz="4000" dirty="0"/>
              <a:t/>
            </a:r>
            <a:br>
              <a:rPr lang="es-MX" sz="4000" dirty="0"/>
            </a:b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83674" y="3764092"/>
            <a:ext cx="10363826" cy="3424107"/>
          </a:xfrm>
        </p:spPr>
        <p:txBody>
          <a:bodyPr/>
          <a:lstStyle/>
          <a:p>
            <a:pPr marL="0" indent="0" algn="r">
              <a:buNone/>
            </a:pPr>
            <a:r>
              <a:rPr lang="es-ES" sz="3600" cap="none" dirty="0"/>
              <a:t>E</a:t>
            </a:r>
            <a:r>
              <a:rPr lang="es-ES" sz="3600" cap="none" dirty="0" smtClean="0"/>
              <a:t>n la creación todo está conectado.</a:t>
            </a:r>
          </a:p>
          <a:p>
            <a:pPr marL="0" indent="0" algn="r">
              <a:buNone/>
            </a:pPr>
            <a:r>
              <a:rPr lang="es-ES" sz="3600" cap="none" dirty="0" smtClean="0"/>
              <a:t> degradación ambiental y degradación humana y social, por la pérdida de valores, están íntimamente unidas.</a:t>
            </a:r>
            <a:endParaRPr lang="es-MX" sz="3600" cap="none" dirty="0" smtClean="0"/>
          </a:p>
          <a:p>
            <a:pPr marL="0" indent="0" algn="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37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6999" y="1063017"/>
            <a:ext cx="10364451" cy="1596177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/>
              <a:t>En sintonía con la Biblia y con la Enseñanza anterior de la Iglesia el Papa Francisco pone lo suyo.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0200" y="3065592"/>
            <a:ext cx="11366500" cy="3424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600" cap="none" dirty="0"/>
              <a:t>R</a:t>
            </a:r>
            <a:r>
              <a:rPr lang="es-ES" sz="3600" cap="none" dirty="0" smtClean="0"/>
              <a:t>etomando la temática de la ecología en continuidad con la enseñanza de los papas anteriores, especialmente</a:t>
            </a:r>
          </a:p>
          <a:p>
            <a:pPr marL="0" indent="0" algn="ctr">
              <a:buNone/>
            </a:pPr>
            <a:r>
              <a:rPr lang="es-ES" sz="3600" cap="none" dirty="0" smtClean="0"/>
              <a:t> </a:t>
            </a:r>
            <a:r>
              <a:rPr lang="es-ES" sz="3600" dirty="0" smtClean="0"/>
              <a:t>San </a:t>
            </a:r>
            <a:r>
              <a:rPr lang="es-ES" sz="3600" dirty="0"/>
              <a:t>Juan Pablo II y Benedicto XVI, </a:t>
            </a:r>
            <a:endParaRPr lang="es-ES" sz="3600" dirty="0" smtClean="0"/>
          </a:p>
          <a:p>
            <a:pPr marL="0" indent="0" algn="ctr">
              <a:buNone/>
            </a:pPr>
            <a:r>
              <a:rPr lang="es-ES" sz="3600" cap="none" dirty="0" smtClean="0"/>
              <a:t>le imprime su sello a los nuevos retos de un mundo en constante cambio, articula el tema central en </a:t>
            </a:r>
            <a:r>
              <a:rPr lang="es-ES" sz="4000" b="1" u="sng" cap="none" dirty="0" smtClean="0"/>
              <a:t>cuatro puntos</a:t>
            </a:r>
            <a:r>
              <a:rPr lang="es-ES" sz="4000" b="1" cap="none" dirty="0" smtClean="0"/>
              <a:t>:</a:t>
            </a:r>
            <a:endParaRPr lang="es-MX" sz="4000" b="1" cap="none" dirty="0" smtClean="0"/>
          </a:p>
          <a:p>
            <a:pPr marL="0" indent="0" algn="ctr">
              <a:buNone/>
            </a:pPr>
            <a:endParaRPr lang="es-MX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04" r="19235" b="23457"/>
          <a:stretch/>
        </p:blipFill>
        <p:spPr>
          <a:xfrm>
            <a:off x="431800" y="443984"/>
            <a:ext cx="2016990" cy="18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r="22072"/>
          <a:stretch/>
        </p:blipFill>
        <p:spPr bwMode="auto">
          <a:xfrm>
            <a:off x="8382000" y="596900"/>
            <a:ext cx="3327400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774" y="736600"/>
            <a:ext cx="8052426" cy="5359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3600" cap="none" dirty="0"/>
              <a:t>E</a:t>
            </a:r>
            <a:r>
              <a:rPr lang="es-ES" sz="3600" cap="none" dirty="0" smtClean="0"/>
              <a:t>l mercado se ha divinizado, importan sus intereses, se ha convertido en regla absoluta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600" cap="none" dirty="0"/>
              <a:t>C</a:t>
            </a:r>
            <a:r>
              <a:rPr lang="es-ES" sz="3600" cap="none" dirty="0" smtClean="0"/>
              <a:t>ontra la cultura del descarte que convierte todo en desechable y hace del mundo un gran basurero: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600" cap="none" dirty="0"/>
              <a:t>E</a:t>
            </a:r>
            <a:r>
              <a:rPr lang="es-ES" sz="3600" cap="none" dirty="0" smtClean="0"/>
              <a:t>s necesario un debate abierto con todos los hombres de buena voluntad: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600" cap="none" dirty="0"/>
              <a:t>I</a:t>
            </a:r>
            <a:r>
              <a:rPr lang="es-ES" sz="3600" cap="none" dirty="0" smtClean="0"/>
              <a:t>mpulsar un nuevo estilo de vida</a:t>
            </a:r>
            <a:endParaRPr lang="es-MX" sz="3600" cap="none" dirty="0"/>
          </a:p>
        </p:txBody>
      </p:sp>
    </p:spTree>
    <p:extLst>
      <p:ext uri="{BB962C8B-B14F-4D97-AF65-F5344CB8AC3E}">
        <p14:creationId xmlns:p14="http://schemas.microsoft.com/office/powerpoint/2010/main" val="281487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1600" y="850900"/>
            <a:ext cx="6362700" cy="5295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/>
              <a:t>Al hablar de la degradación medioambiental y de ecología no será que el Papa Francisco  </a:t>
            </a:r>
            <a:endParaRPr lang="es-ES" sz="4400" b="1" dirty="0" smtClean="0"/>
          </a:p>
          <a:p>
            <a:pPr marL="0" indent="0" algn="ctr">
              <a:buNone/>
            </a:pPr>
            <a:r>
              <a:rPr lang="es-ES" sz="4400" b="1" dirty="0" smtClean="0"/>
              <a:t>¿ </a:t>
            </a:r>
            <a:r>
              <a:rPr lang="es-ES" sz="4400" b="1" dirty="0"/>
              <a:t>se está metiendo en una cuestión científica ?</a:t>
            </a:r>
            <a:endParaRPr lang="es-MX" sz="4400" dirty="0"/>
          </a:p>
        </p:txBody>
      </p:sp>
      <p:pic>
        <p:nvPicPr>
          <p:cNvPr id="6146" name="Picture 2" descr="Resultado de imagen para planeta con basu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"/>
            <a:ext cx="55118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01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1237</TotalTime>
  <Words>708</Words>
  <Application>Microsoft Office PowerPoint</Application>
  <PresentationFormat>Panorámica</PresentationFormat>
  <Paragraphs>42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Savon</vt:lpstr>
      <vt:lpstr>   Cuestiones sobre la   Laudato sii  </vt:lpstr>
      <vt:lpstr>Presentación de PowerPoint</vt:lpstr>
      <vt:lpstr>Presentación de PowerPoint</vt:lpstr>
      <vt:lpstr>Presentación de PowerPoint</vt:lpstr>
      <vt:lpstr>¿Cuál es el tema central de la Encíclica?</vt:lpstr>
      <vt:lpstr>“Sobre el cuidado de la casa común” (El subtítulo de la Encíclica)  ¿significa que el Papa habla exclusivamente sobre temas medioambientales? </vt:lpstr>
      <vt:lpstr>En sintonía con la Biblia y con la Enseñanza anterior de la Iglesia el Papa Francisco pone lo suyo.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sigue? Después de La Laudato Sii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Cuestiones sobre  la LAUDATO SII</dc:title>
  <dc:creator>Viridiana Lucero</dc:creator>
  <cp:lastModifiedBy>Viridiana Lucero</cp:lastModifiedBy>
  <cp:revision>26</cp:revision>
  <dcterms:created xsi:type="dcterms:W3CDTF">2019-07-04T23:25:42Z</dcterms:created>
  <dcterms:modified xsi:type="dcterms:W3CDTF">2019-07-05T20:03:06Z</dcterms:modified>
</cp:coreProperties>
</file>