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62" r:id="rId3"/>
    <p:sldId id="261" r:id="rId4"/>
    <p:sldId id="260" r:id="rId5"/>
    <p:sldId id="259" r:id="rId6"/>
    <p:sldId id="258" r:id="rId7"/>
    <p:sldId id="257" r:id="rId8"/>
    <p:sldId id="265" r:id="rId9"/>
    <p:sldId id="266" r:id="rId10"/>
    <p:sldId id="275" r:id="rId11"/>
    <p:sldId id="264" r:id="rId12"/>
    <p:sldId id="263" r:id="rId13"/>
    <p:sldId id="267" r:id="rId14"/>
    <p:sldId id="268" r:id="rId15"/>
    <p:sldId id="269" r:id="rId16"/>
    <p:sldId id="270" r:id="rId17"/>
    <p:sldId id="271" r:id="rId18"/>
    <p:sldId id="272" r:id="rId19"/>
    <p:sldId id="273" r:id="rId20"/>
    <p:sldId id="274" r:id="rId21"/>
    <p:sldId id="276" r:id="rId22"/>
    <p:sldId id="277" r:id="rId23"/>
    <p:sldId id="278" r:id="rId2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0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DA70A-A3CE-40AD-B508-9DB8C78182F4}" type="datetimeFigureOut">
              <a:rPr lang="es-MX" smtClean="0"/>
              <a:t>21/06/2018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99F5E-36D4-4929-86C5-E9584BC5EF69}" type="slidenum">
              <a:rPr lang="es-MX" smtClean="0"/>
              <a:t>‹Nº›</a:t>
            </a:fld>
            <a:endParaRPr lang="es-MX"/>
          </a:p>
        </p:txBody>
      </p:sp>
    </p:spTree>
    <p:extLst>
      <p:ext uri="{BB962C8B-B14F-4D97-AF65-F5344CB8AC3E}">
        <p14:creationId xmlns:p14="http://schemas.microsoft.com/office/powerpoint/2010/main" val="14301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B599F5E-36D4-4929-86C5-E9584BC5EF69}" type="slidenum">
              <a:rPr lang="es-MX" smtClean="0"/>
              <a:t>2</a:t>
            </a:fld>
            <a:endParaRPr lang="es-MX"/>
          </a:p>
        </p:txBody>
      </p:sp>
    </p:spTree>
    <p:extLst>
      <p:ext uri="{BB962C8B-B14F-4D97-AF65-F5344CB8AC3E}">
        <p14:creationId xmlns:p14="http://schemas.microsoft.com/office/powerpoint/2010/main" val="3393958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B599F5E-36D4-4929-86C5-E9584BC5EF69}" type="slidenum">
              <a:rPr lang="es-MX" smtClean="0"/>
              <a:t>9</a:t>
            </a:fld>
            <a:endParaRPr lang="es-MX"/>
          </a:p>
        </p:txBody>
      </p:sp>
    </p:spTree>
    <p:extLst>
      <p:ext uri="{BB962C8B-B14F-4D97-AF65-F5344CB8AC3E}">
        <p14:creationId xmlns:p14="http://schemas.microsoft.com/office/powerpoint/2010/main" val="260069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B599F5E-36D4-4929-86C5-E9584BC5EF69}" type="slidenum">
              <a:rPr lang="es-MX" smtClean="0"/>
              <a:t>10</a:t>
            </a:fld>
            <a:endParaRPr lang="es-MX"/>
          </a:p>
        </p:txBody>
      </p:sp>
    </p:spTree>
    <p:extLst>
      <p:ext uri="{BB962C8B-B14F-4D97-AF65-F5344CB8AC3E}">
        <p14:creationId xmlns:p14="http://schemas.microsoft.com/office/powerpoint/2010/main" val="305126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BA242C74-4D1D-4E14-8C5E-37276BCAE4D9}" type="datetimeFigureOut">
              <a:rPr lang="es-MX" smtClean="0"/>
              <a:t>21/06/2018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BD1C799-012A-42BA-9505-ECEE49474422}" type="slidenum">
              <a:rPr lang="es-MX" smtClean="0"/>
              <a:t>‹Nº›</a:t>
            </a:fld>
            <a:endParaRPr lang="es-MX"/>
          </a:p>
        </p:txBody>
      </p:sp>
    </p:spTree>
    <p:extLst>
      <p:ext uri="{BB962C8B-B14F-4D97-AF65-F5344CB8AC3E}">
        <p14:creationId xmlns:p14="http://schemas.microsoft.com/office/powerpoint/2010/main" val="309304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A242C74-4D1D-4E14-8C5E-37276BCAE4D9}" type="datetimeFigureOut">
              <a:rPr lang="es-MX" smtClean="0"/>
              <a:t>21/06/2018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BD1C799-012A-42BA-9505-ECEE49474422}" type="slidenum">
              <a:rPr lang="es-MX" smtClean="0"/>
              <a:t>‹Nº›</a:t>
            </a:fld>
            <a:endParaRPr lang="es-MX"/>
          </a:p>
        </p:txBody>
      </p:sp>
    </p:spTree>
    <p:extLst>
      <p:ext uri="{BB962C8B-B14F-4D97-AF65-F5344CB8AC3E}">
        <p14:creationId xmlns:p14="http://schemas.microsoft.com/office/powerpoint/2010/main" val="2205962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A242C74-4D1D-4E14-8C5E-37276BCAE4D9}" type="datetimeFigureOut">
              <a:rPr lang="es-MX" smtClean="0"/>
              <a:t>21/06/2018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BD1C799-012A-42BA-9505-ECEE49474422}" type="slidenum">
              <a:rPr lang="es-MX" smtClean="0"/>
              <a:t>‹Nº›</a:t>
            </a:fld>
            <a:endParaRPr lang="es-MX"/>
          </a:p>
        </p:txBody>
      </p:sp>
    </p:spTree>
    <p:extLst>
      <p:ext uri="{BB962C8B-B14F-4D97-AF65-F5344CB8AC3E}">
        <p14:creationId xmlns:p14="http://schemas.microsoft.com/office/powerpoint/2010/main" val="334817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A242C74-4D1D-4E14-8C5E-37276BCAE4D9}" type="datetimeFigureOut">
              <a:rPr lang="es-MX" smtClean="0"/>
              <a:t>21/06/2018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BD1C799-012A-42BA-9505-ECEE49474422}" type="slidenum">
              <a:rPr lang="es-MX" smtClean="0"/>
              <a:t>‹Nº›</a:t>
            </a:fld>
            <a:endParaRPr lang="es-MX"/>
          </a:p>
        </p:txBody>
      </p:sp>
    </p:spTree>
    <p:extLst>
      <p:ext uri="{BB962C8B-B14F-4D97-AF65-F5344CB8AC3E}">
        <p14:creationId xmlns:p14="http://schemas.microsoft.com/office/powerpoint/2010/main" val="39627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A242C74-4D1D-4E14-8C5E-37276BCAE4D9}" type="datetimeFigureOut">
              <a:rPr lang="es-MX" smtClean="0"/>
              <a:t>21/06/2018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BD1C799-012A-42BA-9505-ECEE49474422}" type="slidenum">
              <a:rPr lang="es-MX" smtClean="0"/>
              <a:t>‹Nº›</a:t>
            </a:fld>
            <a:endParaRPr lang="es-MX"/>
          </a:p>
        </p:txBody>
      </p:sp>
    </p:spTree>
    <p:extLst>
      <p:ext uri="{BB962C8B-B14F-4D97-AF65-F5344CB8AC3E}">
        <p14:creationId xmlns:p14="http://schemas.microsoft.com/office/powerpoint/2010/main" val="364151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BA242C74-4D1D-4E14-8C5E-37276BCAE4D9}" type="datetimeFigureOut">
              <a:rPr lang="es-MX" smtClean="0"/>
              <a:t>21/06/2018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BD1C799-012A-42BA-9505-ECEE49474422}" type="slidenum">
              <a:rPr lang="es-MX" smtClean="0"/>
              <a:t>‹Nº›</a:t>
            </a:fld>
            <a:endParaRPr lang="es-MX"/>
          </a:p>
        </p:txBody>
      </p:sp>
    </p:spTree>
    <p:extLst>
      <p:ext uri="{BB962C8B-B14F-4D97-AF65-F5344CB8AC3E}">
        <p14:creationId xmlns:p14="http://schemas.microsoft.com/office/powerpoint/2010/main" val="326371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BA242C74-4D1D-4E14-8C5E-37276BCAE4D9}" type="datetimeFigureOut">
              <a:rPr lang="es-MX" smtClean="0"/>
              <a:t>21/06/2018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5BD1C799-012A-42BA-9505-ECEE49474422}" type="slidenum">
              <a:rPr lang="es-MX" smtClean="0"/>
              <a:t>‹Nº›</a:t>
            </a:fld>
            <a:endParaRPr lang="es-MX"/>
          </a:p>
        </p:txBody>
      </p:sp>
    </p:spTree>
    <p:extLst>
      <p:ext uri="{BB962C8B-B14F-4D97-AF65-F5344CB8AC3E}">
        <p14:creationId xmlns:p14="http://schemas.microsoft.com/office/powerpoint/2010/main" val="1680054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BA242C74-4D1D-4E14-8C5E-37276BCAE4D9}" type="datetimeFigureOut">
              <a:rPr lang="es-MX" smtClean="0"/>
              <a:t>21/06/2018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5BD1C799-012A-42BA-9505-ECEE49474422}" type="slidenum">
              <a:rPr lang="es-MX" smtClean="0"/>
              <a:t>‹Nº›</a:t>
            </a:fld>
            <a:endParaRPr lang="es-MX"/>
          </a:p>
        </p:txBody>
      </p:sp>
    </p:spTree>
    <p:extLst>
      <p:ext uri="{BB962C8B-B14F-4D97-AF65-F5344CB8AC3E}">
        <p14:creationId xmlns:p14="http://schemas.microsoft.com/office/powerpoint/2010/main" val="182550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A242C74-4D1D-4E14-8C5E-37276BCAE4D9}" type="datetimeFigureOut">
              <a:rPr lang="es-MX" smtClean="0"/>
              <a:t>21/06/2018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5BD1C799-012A-42BA-9505-ECEE49474422}" type="slidenum">
              <a:rPr lang="es-MX" smtClean="0"/>
              <a:t>‹Nº›</a:t>
            </a:fld>
            <a:endParaRPr lang="es-MX"/>
          </a:p>
        </p:txBody>
      </p:sp>
    </p:spTree>
    <p:extLst>
      <p:ext uri="{BB962C8B-B14F-4D97-AF65-F5344CB8AC3E}">
        <p14:creationId xmlns:p14="http://schemas.microsoft.com/office/powerpoint/2010/main" val="271006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A242C74-4D1D-4E14-8C5E-37276BCAE4D9}" type="datetimeFigureOut">
              <a:rPr lang="es-MX" smtClean="0"/>
              <a:t>21/06/2018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BD1C799-012A-42BA-9505-ECEE49474422}" type="slidenum">
              <a:rPr lang="es-MX" smtClean="0"/>
              <a:t>‹Nº›</a:t>
            </a:fld>
            <a:endParaRPr lang="es-MX"/>
          </a:p>
        </p:txBody>
      </p:sp>
    </p:spTree>
    <p:extLst>
      <p:ext uri="{BB962C8B-B14F-4D97-AF65-F5344CB8AC3E}">
        <p14:creationId xmlns:p14="http://schemas.microsoft.com/office/powerpoint/2010/main" val="178575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A242C74-4D1D-4E14-8C5E-37276BCAE4D9}" type="datetimeFigureOut">
              <a:rPr lang="es-MX" smtClean="0"/>
              <a:t>21/06/2018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BD1C799-012A-42BA-9505-ECEE49474422}" type="slidenum">
              <a:rPr lang="es-MX" smtClean="0"/>
              <a:t>‹Nº›</a:t>
            </a:fld>
            <a:endParaRPr lang="es-MX"/>
          </a:p>
        </p:txBody>
      </p:sp>
    </p:spTree>
    <p:extLst>
      <p:ext uri="{BB962C8B-B14F-4D97-AF65-F5344CB8AC3E}">
        <p14:creationId xmlns:p14="http://schemas.microsoft.com/office/powerpoint/2010/main" val="233056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42C74-4D1D-4E14-8C5E-37276BCAE4D9}" type="datetimeFigureOut">
              <a:rPr lang="es-MX" smtClean="0"/>
              <a:t>21/06/2018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1C799-012A-42BA-9505-ECEE49474422}" type="slidenum">
              <a:rPr lang="es-MX" smtClean="0"/>
              <a:t>‹Nº›</a:t>
            </a:fld>
            <a:endParaRPr lang="es-MX"/>
          </a:p>
        </p:txBody>
      </p:sp>
    </p:spTree>
    <p:extLst>
      <p:ext uri="{BB962C8B-B14F-4D97-AF65-F5344CB8AC3E}">
        <p14:creationId xmlns:p14="http://schemas.microsoft.com/office/powerpoint/2010/main" val="3757485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322941" y="1704793"/>
            <a:ext cx="10673115" cy="3912225"/>
          </a:xfrm>
          <a:prstGeom prst="rect">
            <a:avLst/>
          </a:prstGeom>
        </p:spPr>
        <p:txBody>
          <a:bodyPr wrap="none">
            <a:spAutoFit/>
          </a:bodyPr>
          <a:lstStyle/>
          <a:p>
            <a:pPr>
              <a:lnSpc>
                <a:spcPct val="115000"/>
              </a:lnSpc>
              <a:spcAft>
                <a:spcPts val="0"/>
              </a:spcAft>
            </a:pPr>
            <a:r>
              <a:rPr lang="es-ES" sz="11000" b="1" baseline="30000" dirty="0" smtClean="0">
                <a:effectLst/>
                <a:latin typeface="Book Antiqua" panose="02040602050305030304" pitchFamily="18" charset="0"/>
                <a:ea typeface="Times New Roman" panose="02020603050405020304" pitchFamily="18" charset="0"/>
                <a:cs typeface="Times New Roman" panose="02020603050405020304" pitchFamily="18" charset="0"/>
              </a:rPr>
              <a:t>“El Análisis de contexto </a:t>
            </a:r>
          </a:p>
          <a:p>
            <a:pPr>
              <a:lnSpc>
                <a:spcPct val="115000"/>
              </a:lnSpc>
              <a:spcAft>
                <a:spcPts val="0"/>
              </a:spcAft>
            </a:pPr>
            <a:r>
              <a:rPr lang="es-ES" sz="11000" b="1" baseline="30000" dirty="0" smtClean="0">
                <a:effectLst/>
                <a:latin typeface="Book Antiqua" panose="02040602050305030304" pitchFamily="18" charset="0"/>
                <a:ea typeface="Times New Roman" panose="02020603050405020304" pitchFamily="18" charset="0"/>
                <a:cs typeface="Times New Roman" panose="02020603050405020304" pitchFamily="18" charset="0"/>
              </a:rPr>
              <a:t>y la pregunta </a:t>
            </a:r>
          </a:p>
          <a:p>
            <a:pPr>
              <a:lnSpc>
                <a:spcPct val="115000"/>
              </a:lnSpc>
              <a:spcAft>
                <a:spcPts val="0"/>
              </a:spcAft>
            </a:pPr>
            <a:r>
              <a:rPr lang="es-ES" sz="11000" b="1" baseline="30000" dirty="0" smtClean="0">
                <a:effectLst/>
                <a:latin typeface="Book Antiqua" panose="02040602050305030304" pitchFamily="18" charset="0"/>
                <a:ea typeface="Times New Roman" panose="02020603050405020304" pitchFamily="18" charset="0"/>
                <a:cs typeface="Times New Roman" panose="02020603050405020304" pitchFamily="18" charset="0"/>
              </a:rPr>
              <a:t>formativa”</a:t>
            </a:r>
            <a:endParaRPr lang="es-MX" sz="11000" baseline="30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7752080" y="2781837"/>
            <a:ext cx="3644721" cy="3644721"/>
          </a:xfrm>
          <a:prstGeom prst="rect">
            <a:avLst/>
          </a:prstGeom>
        </p:spPr>
      </p:pic>
      <p:sp>
        <p:nvSpPr>
          <p:cNvPr id="2" name="Elipse 1"/>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chemeClr val="tx1"/>
                </a:solidFill>
              </a:rPr>
              <a:t>1</a:t>
            </a:r>
            <a:endParaRPr lang="es-MX" sz="3200" b="1" dirty="0">
              <a:solidFill>
                <a:schemeClr val="tx1"/>
              </a:solidFill>
            </a:endParaRPr>
          </a:p>
        </p:txBody>
      </p:sp>
    </p:spTree>
    <p:extLst>
      <p:ext uri="{BB962C8B-B14F-4D97-AF65-F5344CB8AC3E}">
        <p14:creationId xmlns:p14="http://schemas.microsoft.com/office/powerpoint/2010/main" val="3348174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253228" y="2554545"/>
            <a:ext cx="9714233" cy="3170099"/>
          </a:xfrm>
          <a:prstGeom prst="rect">
            <a:avLst/>
          </a:prstGeom>
        </p:spPr>
        <p:txBody>
          <a:bodyPr wrap="square">
            <a:spAutoFit/>
          </a:bodyPr>
          <a:lstStyle/>
          <a:p>
            <a:pPr algn="just">
              <a:spcAft>
                <a:spcPts val="0"/>
              </a:spcAft>
            </a:pPr>
            <a:r>
              <a:rPr lang="es-ES" sz="4000" dirty="0" smtClean="0"/>
              <a:t>A </a:t>
            </a:r>
            <a:r>
              <a:rPr lang="es-ES" sz="4000" dirty="0"/>
              <a:t>menudo se dice que un curso fue bueno porque gustó, pero la expresión “bueno” debe corresponder al logro de los objetivos establecidos la adquisición de algo positivo para las personas y para la organización ...</a:t>
            </a:r>
            <a:endParaRPr lang="es-MX" sz="4000" dirty="0"/>
          </a:p>
        </p:txBody>
      </p:sp>
      <p:pic>
        <p:nvPicPr>
          <p:cNvPr id="3074" name="Picture 2" descr="Resultado de imagen para buen curs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38" y="285223"/>
            <a:ext cx="4084780" cy="2269322"/>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10</a:t>
            </a:r>
            <a:endParaRPr lang="es-MX" sz="2400" b="1" dirty="0">
              <a:solidFill>
                <a:schemeClr val="tx1"/>
              </a:solidFill>
            </a:endParaRPr>
          </a:p>
        </p:txBody>
      </p:sp>
    </p:spTree>
    <p:extLst>
      <p:ext uri="{BB962C8B-B14F-4D97-AF65-F5344CB8AC3E}">
        <p14:creationId xmlns:p14="http://schemas.microsoft.com/office/powerpoint/2010/main" val="191284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fondo roj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7068"/>
          <a:stretch/>
        </p:blipFill>
        <p:spPr bwMode="auto">
          <a:xfrm>
            <a:off x="1821096" y="577043"/>
            <a:ext cx="7104540" cy="780092"/>
          </a:xfrm>
          <a:prstGeom prst="round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147634" y="596046"/>
            <a:ext cx="6530249" cy="646331"/>
          </a:xfrm>
          <a:prstGeom prst="rect">
            <a:avLst/>
          </a:prstGeom>
        </p:spPr>
        <p:txBody>
          <a:bodyPr wrap="none">
            <a:spAutoFit/>
          </a:bodyPr>
          <a:lstStyle/>
          <a:p>
            <a:r>
              <a:rPr lang="es-ES" sz="3600" b="1" dirty="0">
                <a:solidFill>
                  <a:schemeClr val="bg1"/>
                </a:solidFill>
              </a:rPr>
              <a:t>a)	 “Se aprende en la </a:t>
            </a:r>
            <a:r>
              <a:rPr lang="es-ES" sz="3600" b="1" dirty="0" smtClean="0">
                <a:solidFill>
                  <a:schemeClr val="bg1"/>
                </a:solidFill>
              </a:rPr>
              <a:t>Relación”</a:t>
            </a:r>
            <a:endParaRPr lang="es-MX" sz="3600" b="1" dirty="0">
              <a:solidFill>
                <a:schemeClr val="bg1"/>
              </a:solidFill>
            </a:endParaRPr>
          </a:p>
        </p:txBody>
      </p:sp>
      <p:sp>
        <p:nvSpPr>
          <p:cNvPr id="8" name="Rectángulo 7"/>
          <p:cNvSpPr/>
          <p:nvPr/>
        </p:nvSpPr>
        <p:spPr>
          <a:xfrm>
            <a:off x="849133" y="1860245"/>
            <a:ext cx="10522424" cy="5016758"/>
          </a:xfrm>
          <a:prstGeom prst="rect">
            <a:avLst/>
          </a:prstGeom>
        </p:spPr>
        <p:txBody>
          <a:bodyPr wrap="square">
            <a:spAutoFit/>
          </a:bodyPr>
          <a:lstStyle/>
          <a:p>
            <a:pPr marL="540385" algn="ctr"/>
            <a:r>
              <a:rPr lang="es-MX" sz="4000" b="1" i="1" dirty="0">
                <a:latin typeface="Book Antiqua" panose="02040602050305030304" pitchFamily="18" charset="0"/>
              </a:rPr>
              <a:t>Aprendemos en las relaciones, dentro de las relaciones móviles y asimétricas, que influyen en la forma en que cada uno desarrolla el funcionamiento mental, elabora e integra la información que proviene del entorno.</a:t>
            </a:r>
            <a:endParaRPr lang="es-MX" sz="4000" dirty="0">
              <a:latin typeface="wf_segoe-ui_normal"/>
            </a:endParaRPr>
          </a:p>
          <a:p>
            <a:pPr marL="540385" algn="ctr"/>
            <a:r>
              <a:rPr lang="es-MX" sz="4000" b="1" i="1" dirty="0">
                <a:latin typeface="Book Antiqua" panose="02040602050305030304" pitchFamily="18" charset="0"/>
              </a:rPr>
              <a:t/>
            </a:r>
            <a:br>
              <a:rPr lang="es-MX" sz="4000" b="1" i="1" dirty="0">
                <a:latin typeface="Book Antiqua" panose="02040602050305030304" pitchFamily="18" charset="0"/>
              </a:rPr>
            </a:br>
            <a:endParaRPr lang="es-MX" sz="4000" dirty="0">
              <a:latin typeface="wf_segoe-ui_normal"/>
            </a:endParaRPr>
          </a:p>
        </p:txBody>
      </p:sp>
      <p:sp>
        <p:nvSpPr>
          <p:cNvPr id="6" name="Elipse 5"/>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11</a:t>
            </a:r>
            <a:endParaRPr lang="es-MX" sz="2400" b="1" dirty="0">
              <a:solidFill>
                <a:schemeClr val="tx1"/>
              </a:solidFill>
            </a:endParaRPr>
          </a:p>
        </p:txBody>
      </p:sp>
    </p:spTree>
    <p:extLst>
      <p:ext uri="{BB962C8B-B14F-4D97-AF65-F5344CB8AC3E}">
        <p14:creationId xmlns:p14="http://schemas.microsoft.com/office/powerpoint/2010/main" val="395447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Elipse 8"/>
          <p:cNvSpPr/>
          <p:nvPr/>
        </p:nvSpPr>
        <p:spPr>
          <a:xfrm>
            <a:off x="701436" y="2460219"/>
            <a:ext cx="3747358" cy="334977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1432013" y="2902873"/>
            <a:ext cx="2286203" cy="461665"/>
          </a:xfrm>
          <a:prstGeom prst="rect">
            <a:avLst/>
          </a:prstGeom>
        </p:spPr>
        <p:txBody>
          <a:bodyPr wrap="none">
            <a:spAutoFit/>
          </a:bodyPr>
          <a:lstStyle/>
          <a:p>
            <a:r>
              <a:rPr lang="es-ES" sz="2400" b="1" u="sng"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El aprendizaje</a:t>
            </a:r>
            <a:r>
              <a:rPr lang="es-ES" sz="2400"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endParaRPr lang="es-MX" sz="2400" dirty="0">
              <a:solidFill>
                <a:schemeClr val="bg1"/>
              </a:solidFill>
            </a:endParaRPr>
          </a:p>
        </p:txBody>
      </p:sp>
      <p:sp>
        <p:nvSpPr>
          <p:cNvPr id="5" name="Rectángulo 4"/>
          <p:cNvSpPr/>
          <p:nvPr/>
        </p:nvSpPr>
        <p:spPr>
          <a:xfrm>
            <a:off x="1300314" y="3792838"/>
            <a:ext cx="2521844" cy="954107"/>
          </a:xfrm>
          <a:prstGeom prst="rect">
            <a:avLst/>
          </a:prstGeom>
        </p:spPr>
        <p:txBody>
          <a:bodyPr wrap="none">
            <a:spAutoFit/>
          </a:bodyPr>
          <a:lstStyle/>
          <a:p>
            <a:pPr algn="ctr"/>
            <a:r>
              <a:rPr lang="es-MX" sz="2800" b="1" i="1" dirty="0" smtClean="0">
                <a:solidFill>
                  <a:srgbClr val="FFFF00"/>
                </a:solidFill>
                <a:latin typeface="wf_segoe-ui_normal"/>
              </a:rPr>
              <a:t>Procesos de</a:t>
            </a:r>
          </a:p>
          <a:p>
            <a:pPr algn="ctr"/>
            <a:r>
              <a:rPr lang="es-MX" sz="2800" b="1" i="1" dirty="0" smtClean="0">
                <a:solidFill>
                  <a:srgbClr val="FFFF00"/>
                </a:solidFill>
                <a:latin typeface="wf_segoe-ui_normal"/>
              </a:rPr>
              <a:t> </a:t>
            </a:r>
            <a:r>
              <a:rPr lang="es-MX" sz="2800" b="1" i="1" dirty="0">
                <a:solidFill>
                  <a:srgbClr val="FFFF00"/>
                </a:solidFill>
                <a:latin typeface="wf_segoe-ui_normal"/>
              </a:rPr>
              <a:t>socialización</a:t>
            </a:r>
            <a:endParaRPr lang="es-MX" sz="2800" dirty="0">
              <a:solidFill>
                <a:srgbClr val="FFFF00"/>
              </a:solidFill>
            </a:endParaRPr>
          </a:p>
        </p:txBody>
      </p:sp>
      <p:sp>
        <p:nvSpPr>
          <p:cNvPr id="10" name="Elipse 9"/>
          <p:cNvSpPr/>
          <p:nvPr/>
        </p:nvSpPr>
        <p:spPr>
          <a:xfrm>
            <a:off x="5904931" y="1754111"/>
            <a:ext cx="5258938" cy="481046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7505261" y="2259883"/>
            <a:ext cx="2117887" cy="461665"/>
          </a:xfrm>
          <a:prstGeom prst="rect">
            <a:avLst/>
          </a:prstGeom>
        </p:spPr>
        <p:txBody>
          <a:bodyPr wrap="none">
            <a:spAutoFit/>
          </a:bodyPr>
          <a:lstStyle/>
          <a:p>
            <a:r>
              <a:rPr lang="es-ES" sz="2400" b="1" u="sng"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La formación</a:t>
            </a:r>
            <a:r>
              <a:rPr lang="es-ES" sz="2400"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endParaRPr lang="es-MX" sz="2400" dirty="0">
              <a:solidFill>
                <a:schemeClr val="bg1"/>
              </a:solidFill>
            </a:endParaRPr>
          </a:p>
        </p:txBody>
      </p:sp>
      <p:sp>
        <p:nvSpPr>
          <p:cNvPr id="6" name="Rectángulo 5"/>
          <p:cNvSpPr/>
          <p:nvPr/>
        </p:nvSpPr>
        <p:spPr>
          <a:xfrm>
            <a:off x="6656639" y="3011007"/>
            <a:ext cx="3755521" cy="1631216"/>
          </a:xfrm>
          <a:prstGeom prst="rect">
            <a:avLst/>
          </a:prstGeom>
        </p:spPr>
        <p:txBody>
          <a:bodyPr wrap="square">
            <a:spAutoFit/>
          </a:bodyPr>
          <a:lstStyle/>
          <a:p>
            <a:pPr algn="ctr"/>
            <a:r>
              <a:rPr lang="es-MX" sz="2000" dirty="0">
                <a:solidFill>
                  <a:srgbClr val="FFFF00"/>
                </a:solidFill>
                <a:latin typeface="wf_segoe-ui_normal"/>
              </a:rPr>
              <a:t>La </a:t>
            </a:r>
            <a:r>
              <a:rPr lang="es-MX" sz="2000" b="1" i="1" dirty="0">
                <a:solidFill>
                  <a:srgbClr val="FFFF00"/>
                </a:solidFill>
                <a:latin typeface="wf_segoe-ui_normal"/>
              </a:rPr>
              <a:t>formación está orientada para que se hagan </a:t>
            </a:r>
            <a:r>
              <a:rPr lang="es-MX" sz="2000" b="1" i="1" dirty="0" smtClean="0">
                <a:solidFill>
                  <a:srgbClr val="FFFF00"/>
                </a:solidFill>
                <a:latin typeface="wf_segoe-ui_normal"/>
              </a:rPr>
              <a:t>posibles</a:t>
            </a:r>
            <a:r>
              <a:rPr lang="es-MX" sz="2000" i="1" dirty="0">
                <a:solidFill>
                  <a:srgbClr val="FFFF00"/>
                </a:solidFill>
              </a:rPr>
              <a:t> al individuo</a:t>
            </a:r>
            <a:r>
              <a:rPr lang="es-MX" sz="2000" b="1" i="1" dirty="0">
                <a:solidFill>
                  <a:srgbClr val="FFFF00"/>
                </a:solidFill>
              </a:rPr>
              <a:t> y a los grupos</a:t>
            </a:r>
            <a:r>
              <a:rPr lang="es-MX" sz="2000" dirty="0">
                <a:solidFill>
                  <a:srgbClr val="FFFF00"/>
                </a:solidFill>
              </a:rPr>
              <a:t>, </a:t>
            </a:r>
            <a:r>
              <a:rPr lang="es-MX" sz="2000" b="1" i="1" dirty="0">
                <a:solidFill>
                  <a:srgbClr val="FFFF00"/>
                </a:solidFill>
              </a:rPr>
              <a:t>aprendizajes que son cambios</a:t>
            </a:r>
            <a:r>
              <a:rPr lang="es-MX" sz="2000" dirty="0">
                <a:solidFill>
                  <a:srgbClr val="FFFF00"/>
                </a:solidFill>
              </a:rPr>
              <a:t> </a:t>
            </a:r>
            <a:r>
              <a:rPr lang="es-MX" sz="2000" dirty="0" smtClean="0">
                <a:solidFill>
                  <a:srgbClr val="FFFF00"/>
                </a:solidFill>
              </a:rPr>
              <a:t>.</a:t>
            </a:r>
            <a:r>
              <a:rPr lang="es-MX" sz="2000" i="1" dirty="0">
                <a:solidFill>
                  <a:srgbClr val="FFFF00"/>
                </a:solidFill>
                <a:latin typeface="wf_segoe-ui_normal"/>
              </a:rPr>
              <a:t> </a:t>
            </a:r>
            <a:endParaRPr lang="es-MX" sz="2000" dirty="0">
              <a:solidFill>
                <a:srgbClr val="FFFF00"/>
              </a:solidFill>
            </a:endParaRPr>
          </a:p>
        </p:txBody>
      </p:sp>
      <p:sp>
        <p:nvSpPr>
          <p:cNvPr id="7" name="Rectángulo 6"/>
          <p:cNvSpPr/>
          <p:nvPr/>
        </p:nvSpPr>
        <p:spPr>
          <a:xfrm>
            <a:off x="6755100" y="4737758"/>
            <a:ext cx="3816991" cy="1015663"/>
          </a:xfrm>
          <a:prstGeom prst="rect">
            <a:avLst/>
          </a:prstGeom>
        </p:spPr>
        <p:txBody>
          <a:bodyPr wrap="square">
            <a:spAutoFit/>
          </a:bodyPr>
          <a:lstStyle/>
          <a:p>
            <a:pPr algn="ctr"/>
            <a:r>
              <a:rPr lang="es-MX" sz="2000" dirty="0">
                <a:solidFill>
                  <a:srgbClr val="FFFF00"/>
                </a:solidFill>
                <a:latin typeface="wf_segoe-ui_normal"/>
              </a:rPr>
              <a:t> </a:t>
            </a:r>
            <a:r>
              <a:rPr lang="es-MX" sz="2000" dirty="0" smtClean="0">
                <a:solidFill>
                  <a:srgbClr val="FFFF00"/>
                </a:solidFill>
                <a:latin typeface="wf_segoe-ui_normal"/>
              </a:rPr>
              <a:t>“</a:t>
            </a:r>
            <a:r>
              <a:rPr lang="es-MX" sz="2000" b="1" i="1" u="sng" dirty="0" smtClean="0">
                <a:solidFill>
                  <a:srgbClr val="FFFF00"/>
                </a:solidFill>
                <a:latin typeface="wf_segoe-ui_normal"/>
              </a:rPr>
              <a:t>El </a:t>
            </a:r>
            <a:r>
              <a:rPr lang="es-MX" sz="2000" b="1" i="1" u="sng" dirty="0">
                <a:solidFill>
                  <a:srgbClr val="FFFF00"/>
                </a:solidFill>
                <a:latin typeface="wf_segoe-ui_normal"/>
              </a:rPr>
              <a:t>aprender</a:t>
            </a:r>
            <a:r>
              <a:rPr lang="es-MX" sz="2000" dirty="0">
                <a:solidFill>
                  <a:srgbClr val="FFFF00"/>
                </a:solidFill>
                <a:latin typeface="wf_segoe-ui_normal"/>
              </a:rPr>
              <a:t>” hoy </a:t>
            </a:r>
            <a:r>
              <a:rPr lang="es-MX" sz="2000" b="1" i="1" dirty="0">
                <a:solidFill>
                  <a:srgbClr val="FFFF00"/>
                </a:solidFill>
                <a:latin typeface="wf_segoe-ui_normal"/>
              </a:rPr>
              <a:t>es sustancialmente cambio en su forma de pensar y actuar.</a:t>
            </a:r>
            <a:r>
              <a:rPr lang="es-MX" sz="2000" dirty="0">
                <a:solidFill>
                  <a:srgbClr val="FFFF00"/>
                </a:solidFill>
                <a:latin typeface="wf_segoe-ui_normal"/>
              </a:rPr>
              <a:t>  </a:t>
            </a:r>
            <a:endParaRPr lang="es-MX" sz="2000" dirty="0">
              <a:solidFill>
                <a:srgbClr val="FFFF00"/>
              </a:solidFill>
            </a:endParaRPr>
          </a:p>
        </p:txBody>
      </p:sp>
      <p:sp>
        <p:nvSpPr>
          <p:cNvPr id="11" name="Rectángulo redondeado 10"/>
          <p:cNvSpPr/>
          <p:nvPr/>
        </p:nvSpPr>
        <p:spPr>
          <a:xfrm>
            <a:off x="2072163" y="233633"/>
            <a:ext cx="7372088" cy="1243870"/>
          </a:xfrm>
          <a:prstGeom prst="roundRect">
            <a:avLst/>
          </a:prstGeom>
          <a:solidFill>
            <a:schemeClr val="accent6">
              <a:lumMod val="5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000" b="1" dirty="0"/>
          </a:p>
        </p:txBody>
      </p:sp>
      <p:sp>
        <p:nvSpPr>
          <p:cNvPr id="2" name="Rectángulo 1"/>
          <p:cNvSpPr/>
          <p:nvPr/>
        </p:nvSpPr>
        <p:spPr>
          <a:xfrm>
            <a:off x="2561236" y="154064"/>
            <a:ext cx="7061912" cy="1323439"/>
          </a:xfrm>
          <a:prstGeom prst="rect">
            <a:avLst/>
          </a:prstGeom>
        </p:spPr>
        <p:txBody>
          <a:bodyPr wrap="square">
            <a:spAutoFit/>
          </a:bodyPr>
          <a:lstStyle/>
          <a:p>
            <a:pPr marL="457200" indent="-457200"/>
            <a:r>
              <a:rPr lang="es-MX" sz="4000" dirty="0" smtClean="0">
                <a:solidFill>
                  <a:schemeClr val="bg1"/>
                </a:solidFill>
                <a:latin typeface="Book Antiqua" panose="02040602050305030304" pitchFamily="18" charset="0"/>
              </a:rPr>
              <a:t>1.</a:t>
            </a:r>
            <a:r>
              <a:rPr lang="es-MX" sz="4000" dirty="0" smtClean="0">
                <a:solidFill>
                  <a:schemeClr val="bg1"/>
                </a:solidFill>
                <a:latin typeface="Times New Roman" panose="02020603050405020304" pitchFamily="18" charset="0"/>
              </a:rPr>
              <a:t>-</a:t>
            </a:r>
            <a:r>
              <a:rPr lang="es-MX" sz="4000" dirty="0" smtClean="0">
                <a:solidFill>
                  <a:schemeClr val="bg1"/>
                </a:solidFill>
                <a:latin typeface="Book Antiqua" panose="02040602050305030304" pitchFamily="18" charset="0"/>
              </a:rPr>
              <a:t>La </a:t>
            </a:r>
            <a:r>
              <a:rPr lang="es-MX" sz="4000" dirty="0">
                <a:solidFill>
                  <a:schemeClr val="bg1"/>
                </a:solidFill>
                <a:latin typeface="Book Antiqua" panose="02040602050305030304" pitchFamily="18" charset="0"/>
              </a:rPr>
              <a:t>formación tiene </a:t>
            </a:r>
            <a:r>
              <a:rPr lang="es-MX" sz="4000" dirty="0" smtClean="0">
                <a:solidFill>
                  <a:schemeClr val="bg1"/>
                </a:solidFill>
                <a:latin typeface="Book Antiqua" panose="02040602050305030304" pitchFamily="18" charset="0"/>
              </a:rPr>
              <a:t>como</a:t>
            </a:r>
          </a:p>
          <a:p>
            <a:pPr marL="457200" indent="-457200"/>
            <a:r>
              <a:rPr lang="es-MX" sz="4000" dirty="0" smtClean="0">
                <a:solidFill>
                  <a:schemeClr val="bg1"/>
                </a:solidFill>
                <a:latin typeface="Book Antiqua" panose="02040602050305030304" pitchFamily="18" charset="0"/>
              </a:rPr>
              <a:t> </a:t>
            </a:r>
            <a:r>
              <a:rPr lang="es-MX" sz="4000" dirty="0">
                <a:solidFill>
                  <a:schemeClr val="bg1"/>
                </a:solidFill>
                <a:latin typeface="Book Antiqua" panose="02040602050305030304" pitchFamily="18" charset="0"/>
              </a:rPr>
              <a:t>objetivo y fin el aprendizaje</a:t>
            </a:r>
            <a:endParaRPr lang="es-MX" sz="4000" dirty="0">
              <a:solidFill>
                <a:schemeClr val="bg1"/>
              </a:solidFill>
              <a:latin typeface="wf_segoe-ui_normal"/>
            </a:endParaRPr>
          </a:p>
        </p:txBody>
      </p:sp>
      <p:sp>
        <p:nvSpPr>
          <p:cNvPr id="12" name="Elipse 11"/>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12</a:t>
            </a:r>
            <a:endParaRPr lang="es-MX" sz="2400" b="1" dirty="0">
              <a:solidFill>
                <a:schemeClr val="tx1"/>
              </a:solidFill>
            </a:endParaRPr>
          </a:p>
        </p:txBody>
      </p:sp>
    </p:spTree>
    <p:extLst>
      <p:ext uri="{BB962C8B-B14F-4D97-AF65-F5344CB8AC3E}">
        <p14:creationId xmlns:p14="http://schemas.microsoft.com/office/powerpoint/2010/main" val="1527341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Elipse 9"/>
          <p:cNvSpPr/>
          <p:nvPr/>
        </p:nvSpPr>
        <p:spPr>
          <a:xfrm>
            <a:off x="3607554" y="2202349"/>
            <a:ext cx="5054219" cy="4531731"/>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solidFill>
                  <a:srgbClr val="FFC000"/>
                </a:solidFill>
              </a:rPr>
              <a:t>El aprendizaje, en nuestra sociedad, es un proceso cada vez más complejo</a:t>
            </a:r>
            <a:r>
              <a:rPr lang="es-ES" sz="4000" dirty="0">
                <a:solidFill>
                  <a:srgbClr val="FFC000"/>
                </a:solidFill>
              </a:rPr>
              <a:t> </a:t>
            </a:r>
            <a:endParaRPr lang="es-MX" sz="4000" dirty="0">
              <a:solidFill>
                <a:srgbClr val="FFC000"/>
              </a:solidFill>
            </a:endParaRPr>
          </a:p>
        </p:txBody>
      </p:sp>
      <p:sp>
        <p:nvSpPr>
          <p:cNvPr id="11" name="Rectángulo redondeado 10"/>
          <p:cNvSpPr/>
          <p:nvPr/>
        </p:nvSpPr>
        <p:spPr>
          <a:xfrm>
            <a:off x="1869739" y="169364"/>
            <a:ext cx="8529851" cy="1909066"/>
          </a:xfrm>
          <a:prstGeom prst="roundRect">
            <a:avLst/>
          </a:prstGeom>
          <a:solidFill>
            <a:schemeClr val="accent6">
              <a:lumMod val="5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smtClean="0"/>
              <a:t>2.- El </a:t>
            </a:r>
            <a:r>
              <a:rPr lang="es-ES" sz="4000" dirty="0"/>
              <a:t>aprendizaje no es un proceso natural, </a:t>
            </a:r>
            <a:r>
              <a:rPr lang="es-ES" sz="4000" b="1" dirty="0"/>
              <a:t>no ocurre (no se da) "naturalmente" ni automáticamente</a:t>
            </a:r>
            <a:endParaRPr lang="es-MX" sz="4000" b="1" dirty="0"/>
          </a:p>
        </p:txBody>
      </p:sp>
      <p:sp>
        <p:nvSpPr>
          <p:cNvPr id="5" name="Elipse 4"/>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13</a:t>
            </a:r>
            <a:endParaRPr lang="es-MX" sz="2400" b="1" dirty="0">
              <a:solidFill>
                <a:schemeClr val="tx1"/>
              </a:solidFill>
            </a:endParaRPr>
          </a:p>
        </p:txBody>
      </p:sp>
    </p:spTree>
    <p:extLst>
      <p:ext uri="{BB962C8B-B14F-4D97-AF65-F5344CB8AC3E}">
        <p14:creationId xmlns:p14="http://schemas.microsoft.com/office/powerpoint/2010/main" val="2529430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Elipse 9"/>
          <p:cNvSpPr/>
          <p:nvPr/>
        </p:nvSpPr>
        <p:spPr>
          <a:xfrm>
            <a:off x="3330053" y="2352079"/>
            <a:ext cx="4844956" cy="4280733"/>
          </a:xfrm>
          <a:prstGeom prst="ellipse">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4000" dirty="0"/>
          </a:p>
        </p:txBody>
      </p:sp>
      <p:sp>
        <p:nvSpPr>
          <p:cNvPr id="11" name="Rectángulo redondeado 10"/>
          <p:cNvSpPr/>
          <p:nvPr/>
        </p:nvSpPr>
        <p:spPr>
          <a:xfrm>
            <a:off x="1869739" y="169364"/>
            <a:ext cx="8529851" cy="1909066"/>
          </a:xfrm>
          <a:prstGeom prst="roundRect">
            <a:avLst/>
          </a:prstGeom>
          <a:solidFill>
            <a:schemeClr val="accent6">
              <a:lumMod val="5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t>3.-El </a:t>
            </a:r>
            <a:r>
              <a:rPr lang="es-ES" sz="4000" b="1" dirty="0"/>
              <a:t>aprendizaje tiene lugar en las relaciones</a:t>
            </a:r>
            <a:r>
              <a:rPr lang="es-ES" sz="4000" dirty="0"/>
              <a:t>, dentro de situaciones relacionales particulares</a:t>
            </a:r>
            <a:endParaRPr lang="es-MX" sz="4000" b="1" dirty="0"/>
          </a:p>
        </p:txBody>
      </p:sp>
      <p:sp>
        <p:nvSpPr>
          <p:cNvPr id="2" name="Rectángulo 1"/>
          <p:cNvSpPr/>
          <p:nvPr/>
        </p:nvSpPr>
        <p:spPr>
          <a:xfrm>
            <a:off x="5112927" y="2619037"/>
            <a:ext cx="1470274" cy="584775"/>
          </a:xfrm>
          <a:prstGeom prst="rect">
            <a:avLst/>
          </a:prstGeom>
        </p:spPr>
        <p:txBody>
          <a:bodyPr wrap="none">
            <a:spAutoFit/>
          </a:bodyPr>
          <a:lstStyle/>
          <a:p>
            <a:r>
              <a:rPr lang="es-ES" sz="3200" b="1" dirty="0">
                <a:solidFill>
                  <a:schemeClr val="bg1"/>
                </a:solidFill>
              </a:rPr>
              <a:t>Tiempo</a:t>
            </a:r>
            <a:endParaRPr lang="es-MX" sz="3200" b="1" dirty="0">
              <a:solidFill>
                <a:schemeClr val="bg1"/>
              </a:solidFill>
            </a:endParaRPr>
          </a:p>
        </p:txBody>
      </p:sp>
      <p:sp>
        <p:nvSpPr>
          <p:cNvPr id="3" name="Rectángulo 2"/>
          <p:cNvSpPr/>
          <p:nvPr/>
        </p:nvSpPr>
        <p:spPr>
          <a:xfrm>
            <a:off x="3981733" y="3429000"/>
            <a:ext cx="3732663" cy="2677656"/>
          </a:xfrm>
          <a:prstGeom prst="rect">
            <a:avLst/>
          </a:prstGeom>
        </p:spPr>
        <p:txBody>
          <a:bodyPr wrap="square">
            <a:spAutoFit/>
          </a:bodyPr>
          <a:lstStyle/>
          <a:p>
            <a:pPr algn="ctr"/>
            <a:r>
              <a:rPr lang="es-ES" sz="2800" dirty="0" smtClean="0">
                <a:solidFill>
                  <a:srgbClr val="FFC000"/>
                </a:solidFill>
              </a:rPr>
              <a:t>La </a:t>
            </a:r>
            <a:r>
              <a:rPr lang="es-ES" sz="2800" dirty="0">
                <a:solidFill>
                  <a:srgbClr val="FFC000"/>
                </a:solidFill>
              </a:rPr>
              <a:t>complejidad y los cambios acelerados que experimentamos hacen que sea muy difícil para alguien ser "maestro" para otra </a:t>
            </a:r>
            <a:r>
              <a:rPr lang="es-ES" sz="2800" dirty="0" smtClean="0">
                <a:solidFill>
                  <a:srgbClr val="FFC000"/>
                </a:solidFill>
              </a:rPr>
              <a:t>persona</a:t>
            </a:r>
            <a:r>
              <a:rPr lang="es-ES" sz="2800" dirty="0">
                <a:solidFill>
                  <a:srgbClr val="FFC000"/>
                </a:solidFill>
              </a:rPr>
              <a:t>.</a:t>
            </a:r>
            <a:endParaRPr lang="es-MX" sz="2800" dirty="0">
              <a:solidFill>
                <a:srgbClr val="FFC000"/>
              </a:solidFill>
            </a:endParaRPr>
          </a:p>
        </p:txBody>
      </p:sp>
      <p:sp>
        <p:nvSpPr>
          <p:cNvPr id="7" name="Elipse 6"/>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14</a:t>
            </a:r>
            <a:endParaRPr lang="es-MX" sz="2400" b="1" dirty="0">
              <a:solidFill>
                <a:schemeClr val="tx1"/>
              </a:solidFill>
            </a:endParaRPr>
          </a:p>
        </p:txBody>
      </p:sp>
    </p:spTree>
    <p:extLst>
      <p:ext uri="{BB962C8B-B14F-4D97-AF65-F5344CB8AC3E}">
        <p14:creationId xmlns:p14="http://schemas.microsoft.com/office/powerpoint/2010/main" val="3486050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p:cNvSpPr/>
          <p:nvPr/>
        </p:nvSpPr>
        <p:spPr>
          <a:xfrm>
            <a:off x="170170" y="831450"/>
            <a:ext cx="4367284" cy="3784516"/>
          </a:xfrm>
          <a:prstGeom prst="ellipse">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4000" dirty="0"/>
          </a:p>
        </p:txBody>
      </p:sp>
      <p:sp>
        <p:nvSpPr>
          <p:cNvPr id="10" name="Rectángulo 9"/>
          <p:cNvSpPr/>
          <p:nvPr/>
        </p:nvSpPr>
        <p:spPr>
          <a:xfrm>
            <a:off x="482223" y="1835346"/>
            <a:ext cx="3661289" cy="2246769"/>
          </a:xfrm>
          <a:prstGeom prst="rect">
            <a:avLst/>
          </a:prstGeom>
        </p:spPr>
        <p:txBody>
          <a:bodyPr wrap="square">
            <a:spAutoFit/>
          </a:bodyPr>
          <a:lstStyle/>
          <a:p>
            <a:pPr algn="ctr"/>
            <a:r>
              <a:rPr lang="es-ES" sz="2000" dirty="0">
                <a:solidFill>
                  <a:srgbClr val="FFC000"/>
                </a:solidFill>
              </a:rPr>
              <a:t>P</a:t>
            </a:r>
            <a:r>
              <a:rPr lang="es-ES" sz="2000" dirty="0" smtClean="0">
                <a:solidFill>
                  <a:srgbClr val="FFC000"/>
                </a:solidFill>
              </a:rPr>
              <a:t>or </a:t>
            </a:r>
            <a:r>
              <a:rPr lang="es-ES" sz="2000" dirty="0">
                <a:solidFill>
                  <a:srgbClr val="FFC000"/>
                </a:solidFill>
              </a:rPr>
              <a:t>otro lado, si aprendemos en las relaciones, la relación entre profesor y alumno sigue siendo importante: de hecho, la figura del maestro adquiere una centralidad renovada, pero con diferentes </a:t>
            </a:r>
            <a:r>
              <a:rPr lang="es-ES" sz="2000" dirty="0" smtClean="0">
                <a:solidFill>
                  <a:srgbClr val="FFC000"/>
                </a:solidFill>
              </a:rPr>
              <a:t>connotaciones</a:t>
            </a:r>
            <a:r>
              <a:rPr lang="es-ES" sz="2000" dirty="0">
                <a:solidFill>
                  <a:srgbClr val="FFC000"/>
                </a:solidFill>
              </a:rPr>
              <a:t>.</a:t>
            </a:r>
            <a:endParaRPr lang="es-MX" sz="2000" dirty="0">
              <a:solidFill>
                <a:srgbClr val="FFC000"/>
              </a:solidFill>
            </a:endParaRPr>
          </a:p>
        </p:txBody>
      </p:sp>
      <p:sp>
        <p:nvSpPr>
          <p:cNvPr id="11" name="Rectángulo 10"/>
          <p:cNvSpPr/>
          <p:nvPr/>
        </p:nvSpPr>
        <p:spPr>
          <a:xfrm>
            <a:off x="776992" y="1315914"/>
            <a:ext cx="3180935" cy="461665"/>
          </a:xfrm>
          <a:prstGeom prst="rect">
            <a:avLst/>
          </a:prstGeom>
        </p:spPr>
        <p:txBody>
          <a:bodyPr wrap="none">
            <a:spAutoFit/>
          </a:bodyPr>
          <a:lstStyle/>
          <a:p>
            <a:r>
              <a:rPr lang="es-ES" sz="2400" dirty="0">
                <a:solidFill>
                  <a:schemeClr val="bg1"/>
                </a:solidFill>
              </a:rPr>
              <a:t>Relación con el profesor</a:t>
            </a:r>
            <a:endParaRPr lang="es-MX" sz="2400" dirty="0">
              <a:solidFill>
                <a:schemeClr val="bg1"/>
              </a:solidFill>
            </a:endParaRPr>
          </a:p>
        </p:txBody>
      </p:sp>
      <p:sp>
        <p:nvSpPr>
          <p:cNvPr id="12" name="Lágrima 11"/>
          <p:cNvSpPr/>
          <p:nvPr/>
        </p:nvSpPr>
        <p:spPr>
          <a:xfrm rot="11592237">
            <a:off x="4352054" y="122697"/>
            <a:ext cx="2404335" cy="1760770"/>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a:off x="4660494" y="495250"/>
            <a:ext cx="1978393" cy="1015663"/>
          </a:xfrm>
          <a:prstGeom prst="rect">
            <a:avLst/>
          </a:prstGeom>
        </p:spPr>
        <p:txBody>
          <a:bodyPr wrap="square">
            <a:spAutoFit/>
          </a:bodyPr>
          <a:lstStyle/>
          <a:p>
            <a:r>
              <a:rPr lang="es-ES" sz="2000" i="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a:t>
            </a:r>
            <a:r>
              <a:rPr lang="es-ES" sz="2000" i="1" u="sng"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donde hay un mayor, el menor cede</a:t>
            </a:r>
            <a:r>
              <a:rPr lang="es-ES" sz="2000" i="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endParaRPr lang="es-MX" sz="2000" dirty="0">
              <a:solidFill>
                <a:schemeClr val="bg1"/>
              </a:solidFill>
            </a:endParaRPr>
          </a:p>
        </p:txBody>
      </p:sp>
      <p:sp>
        <p:nvSpPr>
          <p:cNvPr id="14" name="Lágrima 13"/>
          <p:cNvSpPr/>
          <p:nvPr/>
        </p:nvSpPr>
        <p:spPr>
          <a:xfrm rot="13092520">
            <a:off x="4927264" y="2240805"/>
            <a:ext cx="2234680" cy="1752174"/>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p:cNvSpPr/>
          <p:nvPr/>
        </p:nvSpPr>
        <p:spPr>
          <a:xfrm>
            <a:off x="5262895" y="2551837"/>
            <a:ext cx="1809082" cy="1015663"/>
          </a:xfrm>
          <a:prstGeom prst="rect">
            <a:avLst/>
          </a:prstGeom>
        </p:spPr>
        <p:txBody>
          <a:bodyPr wrap="square">
            <a:spAutoFit/>
          </a:bodyPr>
          <a:lstStyle/>
          <a:p>
            <a:r>
              <a:rPr lang="es-ES" sz="2000" i="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a:t>
            </a:r>
            <a:r>
              <a:rPr lang="es-ES" sz="2000" i="1" u="sng"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donde hay un menor, el mayor cede</a:t>
            </a:r>
            <a:r>
              <a:rPr lang="es-ES" sz="2000" i="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endParaRPr lang="es-MX" sz="2000" dirty="0">
              <a:solidFill>
                <a:schemeClr val="bg1"/>
              </a:solidFill>
            </a:endParaRPr>
          </a:p>
        </p:txBody>
      </p:sp>
      <p:sp>
        <p:nvSpPr>
          <p:cNvPr id="5" name="Pentágono 4"/>
          <p:cNvSpPr/>
          <p:nvPr/>
        </p:nvSpPr>
        <p:spPr>
          <a:xfrm>
            <a:off x="7116641" y="156960"/>
            <a:ext cx="4961627" cy="2403345"/>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7283988" y="438751"/>
            <a:ext cx="4021540" cy="1754326"/>
          </a:xfrm>
          <a:prstGeom prst="rect">
            <a:avLst/>
          </a:prstGeom>
        </p:spPr>
        <p:txBody>
          <a:bodyPr wrap="square">
            <a:spAutoFit/>
          </a:bodyPr>
          <a:lstStyle/>
          <a:p>
            <a:r>
              <a:rPr lang="es-ES" b="1" i="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E</a:t>
            </a:r>
            <a:r>
              <a:rPr lang="es-ES" b="1" i="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l </a:t>
            </a:r>
            <a:r>
              <a:rPr lang="es-ES" b="1" i="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tema más importante no es el docente sino el que está en el puesto de aprendizaje</a:t>
            </a:r>
            <a:r>
              <a:rPr lang="es-ES" i="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r>
              <a:rPr lang="es-ES" b="1" i="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el que no tiene las habilidades, el que tiene dificultades, el que tiene problemas: él está en el centro de los procesos de aprendizaje</a:t>
            </a:r>
            <a:endParaRPr lang="es-MX" dirty="0">
              <a:solidFill>
                <a:schemeClr val="bg1"/>
              </a:solidFill>
            </a:endParaRPr>
          </a:p>
        </p:txBody>
      </p:sp>
      <p:sp>
        <p:nvSpPr>
          <p:cNvPr id="6" name="Pentágono 5"/>
          <p:cNvSpPr/>
          <p:nvPr/>
        </p:nvSpPr>
        <p:spPr>
          <a:xfrm rot="16200000">
            <a:off x="8562584" y="1870266"/>
            <a:ext cx="1309445" cy="287868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7886338" y="3367445"/>
            <a:ext cx="2770310" cy="400110"/>
          </a:xfrm>
          <a:prstGeom prst="rect">
            <a:avLst/>
          </a:prstGeom>
        </p:spPr>
        <p:txBody>
          <a:bodyPr wrap="none">
            <a:spAutoFit/>
          </a:bodyPr>
          <a:lstStyle/>
          <a:p>
            <a:r>
              <a:rPr lang="es-ES" sz="2000" b="1" i="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de aprender a aprender</a:t>
            </a:r>
            <a:endParaRPr lang="es-MX" sz="2000" dirty="0">
              <a:solidFill>
                <a:schemeClr val="bg1"/>
              </a:solidFill>
            </a:endParaRPr>
          </a:p>
        </p:txBody>
      </p:sp>
      <p:sp>
        <p:nvSpPr>
          <p:cNvPr id="17" name="Llamada de flecha hacia arriba 16"/>
          <p:cNvSpPr/>
          <p:nvPr/>
        </p:nvSpPr>
        <p:spPr>
          <a:xfrm>
            <a:off x="7601496" y="4014743"/>
            <a:ext cx="3398292" cy="2017914"/>
          </a:xfrm>
          <a:prstGeom prst="upArrowCallout">
            <a:avLst/>
          </a:prstGeom>
          <a:solidFill>
            <a:srgbClr val="7802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7261887" y="4865521"/>
            <a:ext cx="3637877" cy="1224951"/>
          </a:xfrm>
          <a:prstGeom prst="rect">
            <a:avLst/>
          </a:prstGeom>
        </p:spPr>
        <p:txBody>
          <a:bodyPr wrap="square">
            <a:spAutoFit/>
          </a:bodyPr>
          <a:lstStyle/>
          <a:p>
            <a:pPr marL="450215" algn="ctr">
              <a:lnSpc>
                <a:spcPct val="115000"/>
              </a:lnSpc>
              <a:spcAft>
                <a:spcPts val="0"/>
              </a:spcAft>
            </a:pPr>
            <a:r>
              <a:rPr lang="es-ES" sz="2400" b="1" i="1" baseline="30000"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La </a:t>
            </a:r>
            <a:r>
              <a:rPr lang="es-ES" sz="2400" b="1" i="1" baseline="30000"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situación relacional sea múltiple, variada, que sea posible aprender de diversas fuentes</a:t>
            </a:r>
            <a:r>
              <a:rPr lang="es-ES" sz="2400" i="1" baseline="30000"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a:t>
            </a:r>
            <a:endParaRPr lang="es-MX" sz="24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inta perforada 18"/>
          <p:cNvSpPr/>
          <p:nvPr/>
        </p:nvSpPr>
        <p:spPr>
          <a:xfrm>
            <a:off x="95817" y="5653801"/>
            <a:ext cx="7392008" cy="1062967"/>
          </a:xfrm>
          <a:prstGeom prst="flowChartPunchedTape">
            <a:avLst/>
          </a:prstGeom>
          <a:solidFill>
            <a:schemeClr val="accent6">
              <a:lumMod val="5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ángulo 17"/>
          <p:cNvSpPr/>
          <p:nvPr/>
        </p:nvSpPr>
        <p:spPr>
          <a:xfrm>
            <a:off x="-710484" y="5795033"/>
            <a:ext cx="8343246" cy="758669"/>
          </a:xfrm>
          <a:prstGeom prst="rect">
            <a:avLst/>
          </a:prstGeom>
        </p:spPr>
        <p:txBody>
          <a:bodyPr wrap="none">
            <a:spAutoFit/>
          </a:bodyPr>
          <a:lstStyle/>
          <a:p>
            <a:pPr marL="899160" algn="just">
              <a:lnSpc>
                <a:spcPct val="115000"/>
              </a:lnSpc>
              <a:spcAft>
                <a:spcPts val="0"/>
              </a:spcAft>
            </a:pPr>
            <a:r>
              <a:rPr lang="es-ES" sz="4000" dirty="0" smtClean="0">
                <a:solidFill>
                  <a:schemeClr val="bg1"/>
                </a:solidFill>
              </a:rPr>
              <a:t>La </a:t>
            </a:r>
            <a:r>
              <a:rPr lang="es-ES" sz="4000" dirty="0">
                <a:solidFill>
                  <a:schemeClr val="bg1"/>
                </a:solidFill>
              </a:rPr>
              <a:t>dificultad también aquí es doble</a:t>
            </a:r>
            <a:endParaRPr lang="es-MX" sz="4000" dirty="0">
              <a:solidFill>
                <a:schemeClr val="bg1"/>
              </a:solidFill>
            </a:endParaRPr>
          </a:p>
        </p:txBody>
      </p:sp>
      <p:sp>
        <p:nvSpPr>
          <p:cNvPr id="20" name="Elipse 19"/>
          <p:cNvSpPr/>
          <p:nvPr/>
        </p:nvSpPr>
        <p:spPr>
          <a:xfrm>
            <a:off x="11234934" y="5627887"/>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15</a:t>
            </a:r>
            <a:endParaRPr lang="es-MX" sz="2400" b="1" dirty="0">
              <a:solidFill>
                <a:schemeClr val="tx1"/>
              </a:solidFill>
            </a:endParaRPr>
          </a:p>
        </p:txBody>
      </p:sp>
    </p:spTree>
    <p:extLst>
      <p:ext uri="{BB962C8B-B14F-4D97-AF65-F5344CB8AC3E}">
        <p14:creationId xmlns:p14="http://schemas.microsoft.com/office/powerpoint/2010/main" val="2295566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fondo roj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7068"/>
          <a:stretch/>
        </p:blipFill>
        <p:spPr bwMode="auto">
          <a:xfrm>
            <a:off x="1821096" y="577043"/>
            <a:ext cx="7104540" cy="780092"/>
          </a:xfrm>
          <a:prstGeom prst="round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147634" y="596046"/>
            <a:ext cx="5020349" cy="646331"/>
          </a:xfrm>
          <a:prstGeom prst="rect">
            <a:avLst/>
          </a:prstGeom>
        </p:spPr>
        <p:txBody>
          <a:bodyPr wrap="none">
            <a:spAutoFit/>
          </a:bodyPr>
          <a:lstStyle/>
          <a:p>
            <a:r>
              <a:rPr lang="es-ES" sz="3600" b="1" dirty="0">
                <a:solidFill>
                  <a:schemeClr val="bg1"/>
                </a:solidFill>
              </a:rPr>
              <a:t>b</a:t>
            </a:r>
            <a:r>
              <a:rPr lang="es-ES" sz="3600" b="1" dirty="0" smtClean="0">
                <a:solidFill>
                  <a:schemeClr val="bg1"/>
                </a:solidFill>
              </a:rPr>
              <a:t>)</a:t>
            </a:r>
            <a:r>
              <a:rPr lang="es-ES" sz="3600" b="1" dirty="0">
                <a:solidFill>
                  <a:schemeClr val="bg1"/>
                </a:solidFill>
              </a:rPr>
              <a:t>	 </a:t>
            </a:r>
            <a:r>
              <a:rPr lang="es-ES" sz="3600" b="1" dirty="0" smtClean="0">
                <a:solidFill>
                  <a:schemeClr val="bg1"/>
                </a:solidFill>
              </a:rPr>
              <a:t>¿Qué es formación?</a:t>
            </a:r>
            <a:endParaRPr lang="es-MX" sz="3600" b="1" dirty="0">
              <a:solidFill>
                <a:schemeClr val="bg1"/>
              </a:solidFill>
            </a:endParaRPr>
          </a:p>
        </p:txBody>
      </p:sp>
      <p:sp>
        <p:nvSpPr>
          <p:cNvPr id="3" name="Rectángulo 2"/>
          <p:cNvSpPr/>
          <p:nvPr/>
        </p:nvSpPr>
        <p:spPr>
          <a:xfrm>
            <a:off x="569741" y="1593576"/>
            <a:ext cx="10099344" cy="2540824"/>
          </a:xfrm>
          <a:prstGeom prst="rect">
            <a:avLst/>
          </a:prstGeom>
        </p:spPr>
        <p:txBody>
          <a:bodyPr wrap="square">
            <a:spAutoFit/>
          </a:bodyPr>
          <a:lstStyle/>
          <a:p>
            <a:pPr marL="540385" algn="ctr">
              <a:lnSpc>
                <a:spcPct val="115000"/>
              </a:lnSpc>
              <a:spcAft>
                <a:spcPts val="0"/>
              </a:spcAft>
            </a:pPr>
            <a:r>
              <a:rPr lang="es-ES" sz="2800" b="1" u="sng" dirty="0" smtClean="0"/>
              <a:t>¿Cómo se conectan aprendizaje y formación?</a:t>
            </a:r>
          </a:p>
          <a:p>
            <a:pPr marL="540385" algn="ctr">
              <a:lnSpc>
                <a:spcPct val="115000"/>
              </a:lnSpc>
              <a:spcAft>
                <a:spcPts val="0"/>
              </a:spcAft>
            </a:pPr>
            <a:r>
              <a:rPr lang="es-ES" sz="2800" dirty="0" smtClean="0"/>
              <a:t>Conjunto </a:t>
            </a:r>
            <a:r>
              <a:rPr lang="es-ES" sz="2800" dirty="0"/>
              <a:t>de hipótesis, métodos y procesos operativos que identifican, configuran, mantienen y en todo caso contribuyen a crear las condiciones que facilitan el aprendizaje al abordar las dificultades intrínsecamente conectadas.</a:t>
            </a:r>
            <a:endParaRPr lang="es-MX" sz="2800" dirty="0"/>
          </a:p>
        </p:txBody>
      </p:sp>
      <p:sp>
        <p:nvSpPr>
          <p:cNvPr id="7" name="Elipse 6"/>
          <p:cNvSpPr/>
          <p:nvPr/>
        </p:nvSpPr>
        <p:spPr>
          <a:xfrm>
            <a:off x="742923" y="4148920"/>
            <a:ext cx="2156346" cy="2047164"/>
          </a:xfrm>
          <a:prstGeom prst="ellipse">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4000" dirty="0"/>
          </a:p>
        </p:txBody>
      </p:sp>
      <p:sp>
        <p:nvSpPr>
          <p:cNvPr id="10" name="Elipse 9"/>
          <p:cNvSpPr/>
          <p:nvPr/>
        </p:nvSpPr>
        <p:spPr>
          <a:xfrm>
            <a:off x="3684899" y="4148920"/>
            <a:ext cx="2156346" cy="2047164"/>
          </a:xfrm>
          <a:prstGeom prst="ellipse">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4000" dirty="0"/>
          </a:p>
        </p:txBody>
      </p:sp>
      <p:sp>
        <p:nvSpPr>
          <p:cNvPr id="11" name="Elipse 10"/>
          <p:cNvSpPr/>
          <p:nvPr/>
        </p:nvSpPr>
        <p:spPr>
          <a:xfrm>
            <a:off x="6593081" y="4148920"/>
            <a:ext cx="2156346" cy="2047164"/>
          </a:xfrm>
          <a:prstGeom prst="ellipse">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4000" dirty="0"/>
          </a:p>
        </p:txBody>
      </p:sp>
      <p:sp>
        <p:nvSpPr>
          <p:cNvPr id="12" name="Elipse 11"/>
          <p:cNvSpPr/>
          <p:nvPr/>
        </p:nvSpPr>
        <p:spPr>
          <a:xfrm>
            <a:off x="9406885" y="4148920"/>
            <a:ext cx="2156346" cy="2047164"/>
          </a:xfrm>
          <a:prstGeom prst="ellipse">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4000" dirty="0"/>
          </a:p>
        </p:txBody>
      </p:sp>
      <p:sp>
        <p:nvSpPr>
          <p:cNvPr id="4" name="Rectángulo 3"/>
          <p:cNvSpPr/>
          <p:nvPr/>
        </p:nvSpPr>
        <p:spPr>
          <a:xfrm>
            <a:off x="883980" y="4519083"/>
            <a:ext cx="1874231" cy="954107"/>
          </a:xfrm>
          <a:prstGeom prst="rect">
            <a:avLst/>
          </a:prstGeom>
        </p:spPr>
        <p:txBody>
          <a:bodyPr wrap="none">
            <a:spAutoFit/>
          </a:bodyPr>
          <a:lstStyle/>
          <a:p>
            <a:pPr algn="ctr"/>
            <a:r>
              <a:rPr lang="es-ES" sz="2800" dirty="0">
                <a:solidFill>
                  <a:srgbClr val="FFC000"/>
                </a:solidFill>
              </a:rPr>
              <a:t>La </a:t>
            </a:r>
          </a:p>
          <a:p>
            <a:pPr algn="ctr"/>
            <a:r>
              <a:rPr lang="es-ES" sz="2800" dirty="0">
                <a:solidFill>
                  <a:srgbClr val="FFC000"/>
                </a:solidFill>
              </a:rPr>
              <a:t>exploración</a:t>
            </a:r>
            <a:endParaRPr lang="es-MX" sz="2800" dirty="0">
              <a:solidFill>
                <a:srgbClr val="FFC000"/>
              </a:solidFill>
            </a:endParaRPr>
          </a:p>
        </p:txBody>
      </p:sp>
      <p:sp>
        <p:nvSpPr>
          <p:cNvPr id="5" name="Rectángulo 4"/>
          <p:cNvSpPr/>
          <p:nvPr/>
        </p:nvSpPr>
        <p:spPr>
          <a:xfrm>
            <a:off x="3724080" y="4438870"/>
            <a:ext cx="2021964" cy="1109022"/>
          </a:xfrm>
          <a:prstGeom prst="rect">
            <a:avLst/>
          </a:prstGeom>
        </p:spPr>
        <p:txBody>
          <a:bodyPr wrap="none">
            <a:spAutoFit/>
          </a:bodyPr>
          <a:lstStyle/>
          <a:p>
            <a:pPr lvl="0" algn="ctr">
              <a:lnSpc>
                <a:spcPct val="115000"/>
              </a:lnSpc>
              <a:spcBef>
                <a:spcPts val="200"/>
              </a:spcBef>
              <a:spcAft>
                <a:spcPts val="0"/>
              </a:spcAft>
            </a:pPr>
            <a:r>
              <a:rPr lang="es-ES" sz="2800" dirty="0" smtClean="0">
                <a:solidFill>
                  <a:srgbClr val="FFC000"/>
                </a:solidFill>
              </a:rPr>
              <a:t>La</a:t>
            </a:r>
          </a:p>
          <a:p>
            <a:pPr lvl="0" algn="ctr">
              <a:lnSpc>
                <a:spcPct val="115000"/>
              </a:lnSpc>
              <a:spcBef>
                <a:spcPts val="200"/>
              </a:spcBef>
              <a:spcAft>
                <a:spcPts val="0"/>
              </a:spcAft>
            </a:pPr>
            <a:r>
              <a:rPr lang="es-ES" sz="2800" dirty="0" smtClean="0">
                <a:solidFill>
                  <a:srgbClr val="FFC000"/>
                </a:solidFill>
              </a:rPr>
              <a:t>planificación</a:t>
            </a:r>
            <a:endParaRPr lang="es-MX" sz="2800" dirty="0">
              <a:solidFill>
                <a:srgbClr val="FFC000"/>
              </a:solidFill>
            </a:endParaRPr>
          </a:p>
        </p:txBody>
      </p:sp>
      <p:sp>
        <p:nvSpPr>
          <p:cNvPr id="6" name="Rectángulo 5"/>
          <p:cNvSpPr/>
          <p:nvPr/>
        </p:nvSpPr>
        <p:spPr>
          <a:xfrm>
            <a:off x="6650371" y="4428391"/>
            <a:ext cx="2099055" cy="1559401"/>
          </a:xfrm>
          <a:prstGeom prst="rect">
            <a:avLst/>
          </a:prstGeom>
        </p:spPr>
        <p:txBody>
          <a:bodyPr wrap="square">
            <a:spAutoFit/>
          </a:bodyPr>
          <a:lstStyle/>
          <a:p>
            <a:pPr lvl="0" algn="ctr">
              <a:lnSpc>
                <a:spcPct val="115000"/>
              </a:lnSpc>
              <a:spcBef>
                <a:spcPts val="200"/>
              </a:spcBef>
              <a:spcAft>
                <a:spcPts val="0"/>
              </a:spcAft>
            </a:pPr>
            <a:r>
              <a:rPr lang="es-ES" sz="2000" dirty="0" smtClean="0">
                <a:solidFill>
                  <a:srgbClr val="FFC000"/>
                </a:solidFill>
              </a:rPr>
              <a:t>La </a:t>
            </a:r>
            <a:r>
              <a:rPr lang="es-ES" sz="2000" dirty="0">
                <a:solidFill>
                  <a:srgbClr val="FFC000"/>
                </a:solidFill>
              </a:rPr>
              <a:t>realización </a:t>
            </a:r>
            <a:endParaRPr lang="es-ES" sz="2000" dirty="0" smtClean="0">
              <a:solidFill>
                <a:srgbClr val="FFC000"/>
              </a:solidFill>
            </a:endParaRPr>
          </a:p>
          <a:p>
            <a:pPr lvl="0" algn="ctr">
              <a:lnSpc>
                <a:spcPct val="115000"/>
              </a:lnSpc>
              <a:spcBef>
                <a:spcPts val="200"/>
              </a:spcBef>
              <a:spcAft>
                <a:spcPts val="0"/>
              </a:spcAft>
            </a:pPr>
            <a:r>
              <a:rPr lang="es-ES" sz="2000" dirty="0" smtClean="0">
                <a:solidFill>
                  <a:srgbClr val="FFC000"/>
                </a:solidFill>
              </a:rPr>
              <a:t>en </a:t>
            </a:r>
            <a:r>
              <a:rPr lang="es-ES" sz="2000" dirty="0">
                <a:solidFill>
                  <a:srgbClr val="FFC000"/>
                </a:solidFill>
              </a:rPr>
              <a:t>el sentido </a:t>
            </a:r>
            <a:endParaRPr lang="es-ES" sz="2000" dirty="0" smtClean="0">
              <a:solidFill>
                <a:srgbClr val="FFC000"/>
              </a:solidFill>
            </a:endParaRPr>
          </a:p>
          <a:p>
            <a:pPr lvl="0" algn="ctr">
              <a:lnSpc>
                <a:spcPct val="115000"/>
              </a:lnSpc>
              <a:spcBef>
                <a:spcPts val="200"/>
              </a:spcBef>
              <a:spcAft>
                <a:spcPts val="0"/>
              </a:spcAft>
            </a:pPr>
            <a:r>
              <a:rPr lang="es-ES" sz="2000" dirty="0" smtClean="0">
                <a:solidFill>
                  <a:srgbClr val="FFC000"/>
                </a:solidFill>
              </a:rPr>
              <a:t>propio </a:t>
            </a:r>
            <a:r>
              <a:rPr lang="es-ES" sz="2000" dirty="0">
                <a:solidFill>
                  <a:srgbClr val="FFC000"/>
                </a:solidFill>
              </a:rPr>
              <a:t>de la formación</a:t>
            </a:r>
            <a:endParaRPr lang="es-MX" sz="2000" dirty="0">
              <a:solidFill>
                <a:srgbClr val="FFC000"/>
              </a:solidFill>
            </a:endParaRPr>
          </a:p>
        </p:txBody>
      </p:sp>
      <p:sp>
        <p:nvSpPr>
          <p:cNvPr id="13" name="Rectángulo 12"/>
          <p:cNvSpPr/>
          <p:nvPr/>
        </p:nvSpPr>
        <p:spPr>
          <a:xfrm>
            <a:off x="9443092" y="4668112"/>
            <a:ext cx="2120139" cy="941796"/>
          </a:xfrm>
          <a:prstGeom prst="rect">
            <a:avLst/>
          </a:prstGeom>
        </p:spPr>
        <p:txBody>
          <a:bodyPr wrap="square">
            <a:spAutoFit/>
          </a:bodyPr>
          <a:lstStyle/>
          <a:p>
            <a:pPr lvl="0" algn="ctr">
              <a:lnSpc>
                <a:spcPct val="115000"/>
              </a:lnSpc>
              <a:spcBef>
                <a:spcPts val="200"/>
              </a:spcBef>
              <a:spcAft>
                <a:spcPts val="0"/>
              </a:spcAft>
            </a:pPr>
            <a:r>
              <a:rPr lang="es-ES" sz="2400" dirty="0" smtClean="0">
                <a:solidFill>
                  <a:srgbClr val="FFC000"/>
                </a:solidFill>
              </a:rPr>
              <a:t>La </a:t>
            </a:r>
            <a:r>
              <a:rPr lang="es-ES" sz="2400" dirty="0">
                <a:solidFill>
                  <a:srgbClr val="FFC000"/>
                </a:solidFill>
              </a:rPr>
              <a:t>evaluación (verificación)</a:t>
            </a:r>
            <a:endParaRPr lang="es-MX" sz="2400" dirty="0">
              <a:solidFill>
                <a:srgbClr val="FFC000"/>
              </a:solidFill>
            </a:endParaRPr>
          </a:p>
        </p:txBody>
      </p:sp>
      <p:sp>
        <p:nvSpPr>
          <p:cNvPr id="14" name="Elipse 13"/>
          <p:cNvSpPr/>
          <p:nvPr/>
        </p:nvSpPr>
        <p:spPr>
          <a:xfrm>
            <a:off x="11300649" y="5791314"/>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16</a:t>
            </a:r>
            <a:endParaRPr lang="es-MX" sz="2400" b="1" dirty="0">
              <a:solidFill>
                <a:schemeClr val="tx1"/>
              </a:solidFill>
            </a:endParaRPr>
          </a:p>
        </p:txBody>
      </p:sp>
    </p:spTree>
    <p:extLst>
      <p:ext uri="{BB962C8B-B14F-4D97-AF65-F5344CB8AC3E}">
        <p14:creationId xmlns:p14="http://schemas.microsoft.com/office/powerpoint/2010/main" val="735068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fondo roj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7068"/>
          <a:stretch/>
        </p:blipFill>
        <p:spPr bwMode="auto">
          <a:xfrm>
            <a:off x="1821095" y="245660"/>
            <a:ext cx="7937053" cy="1111475"/>
          </a:xfrm>
          <a:prstGeom prst="round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848391" y="293705"/>
            <a:ext cx="7811497" cy="1118255"/>
          </a:xfrm>
          <a:prstGeom prst="rect">
            <a:avLst/>
          </a:prstGeom>
        </p:spPr>
        <p:txBody>
          <a:bodyPr wrap="none">
            <a:spAutoFit/>
          </a:bodyPr>
          <a:lstStyle/>
          <a:p>
            <a:r>
              <a:rPr lang="es-ES" sz="4000" b="1" dirty="0">
                <a:solidFill>
                  <a:schemeClr val="bg1"/>
                </a:solidFill>
              </a:rPr>
              <a:t>c</a:t>
            </a:r>
            <a:r>
              <a:rPr lang="es-ES" sz="4000" b="1" dirty="0" smtClean="0">
                <a:solidFill>
                  <a:schemeClr val="bg1"/>
                </a:solidFill>
              </a:rPr>
              <a:t>)</a:t>
            </a:r>
            <a:r>
              <a:rPr lang="es-ES" sz="4000" b="1" dirty="0">
                <a:solidFill>
                  <a:schemeClr val="bg1"/>
                </a:solidFill>
              </a:rPr>
              <a:t>	</a:t>
            </a:r>
            <a:r>
              <a:rPr lang="es-ES" sz="4000" b="1" u="sng" baseline="30000" dirty="0">
                <a:solidFill>
                  <a:schemeClr val="bg1"/>
                </a:solidFill>
              </a:rPr>
              <a:t>La Primera Fase Es Precisamente La Exploración</a:t>
            </a:r>
            <a:endParaRPr lang="es-MX" sz="4000" baseline="30000" dirty="0">
              <a:solidFill>
                <a:schemeClr val="bg1"/>
              </a:solidFill>
            </a:endParaRPr>
          </a:p>
          <a:p>
            <a:r>
              <a:rPr lang="es-ES" sz="4000" b="1" u="sng" baseline="30000" dirty="0" smtClean="0">
                <a:solidFill>
                  <a:schemeClr val="bg1"/>
                </a:solidFill>
              </a:rPr>
              <a:t>                       (</a:t>
            </a:r>
            <a:r>
              <a:rPr lang="es-ES" sz="4000" b="1" u="sng" baseline="30000" dirty="0">
                <a:solidFill>
                  <a:schemeClr val="bg1"/>
                </a:solidFill>
              </a:rPr>
              <a:t>Construir La Pregunta Formativa</a:t>
            </a:r>
            <a:r>
              <a:rPr lang="es-ES" sz="4000" baseline="30000" dirty="0" smtClean="0">
                <a:solidFill>
                  <a:schemeClr val="bg1"/>
                </a:solidFill>
              </a:rPr>
              <a:t>)</a:t>
            </a:r>
            <a:endParaRPr lang="es-MX" sz="4000" baseline="30000" dirty="0">
              <a:solidFill>
                <a:schemeClr val="bg1"/>
              </a:solidFill>
            </a:endParaRPr>
          </a:p>
        </p:txBody>
      </p:sp>
      <p:sp>
        <p:nvSpPr>
          <p:cNvPr id="3" name="Rectángulo 2"/>
          <p:cNvSpPr/>
          <p:nvPr/>
        </p:nvSpPr>
        <p:spPr>
          <a:xfrm>
            <a:off x="627797" y="1767747"/>
            <a:ext cx="10099344" cy="2074414"/>
          </a:xfrm>
          <a:prstGeom prst="rect">
            <a:avLst/>
          </a:prstGeom>
        </p:spPr>
        <p:txBody>
          <a:bodyPr wrap="square">
            <a:spAutoFit/>
          </a:bodyPr>
          <a:lstStyle/>
          <a:p>
            <a:pPr marL="540385" algn="ctr">
              <a:lnSpc>
                <a:spcPct val="115000"/>
              </a:lnSpc>
              <a:spcAft>
                <a:spcPts val="0"/>
              </a:spcAft>
            </a:pPr>
            <a:r>
              <a:rPr lang="es-ES" sz="2800" dirty="0" smtClean="0"/>
              <a:t>Conjunto </a:t>
            </a:r>
            <a:r>
              <a:rPr lang="es-ES" sz="2800" dirty="0"/>
              <a:t>de hipótesis, métodos y procesos operativos que identifican, configuran, mantienen y en todo caso contribuyen a crear las condiciones que facilitan el aprendizaje al abordar las dificultades intrínsecamente conectadas.</a:t>
            </a:r>
            <a:endParaRPr lang="es-MX" sz="2800" dirty="0"/>
          </a:p>
        </p:txBody>
      </p:sp>
      <p:sp>
        <p:nvSpPr>
          <p:cNvPr id="7" name="Elipse 6"/>
          <p:cNvSpPr/>
          <p:nvPr/>
        </p:nvSpPr>
        <p:spPr>
          <a:xfrm>
            <a:off x="3316408" y="4109272"/>
            <a:ext cx="2156346" cy="2047164"/>
          </a:xfrm>
          <a:prstGeom prst="ellipse">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4000" dirty="0"/>
          </a:p>
        </p:txBody>
      </p:sp>
      <p:sp>
        <p:nvSpPr>
          <p:cNvPr id="10" name="Elipse 9"/>
          <p:cNvSpPr/>
          <p:nvPr/>
        </p:nvSpPr>
        <p:spPr>
          <a:xfrm>
            <a:off x="6823941" y="4179622"/>
            <a:ext cx="2156346" cy="2047164"/>
          </a:xfrm>
          <a:prstGeom prst="ellipse">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4000" dirty="0"/>
          </a:p>
        </p:txBody>
      </p:sp>
      <p:sp>
        <p:nvSpPr>
          <p:cNvPr id="8" name="Rectángulo 7"/>
          <p:cNvSpPr/>
          <p:nvPr/>
        </p:nvSpPr>
        <p:spPr>
          <a:xfrm>
            <a:off x="3515243" y="4527488"/>
            <a:ext cx="1905971" cy="954107"/>
          </a:xfrm>
          <a:prstGeom prst="rect">
            <a:avLst/>
          </a:prstGeom>
        </p:spPr>
        <p:txBody>
          <a:bodyPr wrap="none">
            <a:spAutoFit/>
          </a:bodyPr>
          <a:lstStyle/>
          <a:p>
            <a:r>
              <a:rPr lang="es-ES" sz="2800" dirty="0" smtClean="0">
                <a:solidFill>
                  <a:srgbClr val="FFC000"/>
                </a:solidFill>
              </a:rPr>
              <a:t>a)    Es </a:t>
            </a:r>
          </a:p>
          <a:p>
            <a:pPr algn="ctr"/>
            <a:r>
              <a:rPr lang="es-ES" sz="2800" dirty="0" smtClean="0">
                <a:solidFill>
                  <a:srgbClr val="FFC000"/>
                </a:solidFill>
              </a:rPr>
              <a:t>importante </a:t>
            </a:r>
            <a:endParaRPr lang="es-MX" sz="2800" dirty="0">
              <a:solidFill>
                <a:srgbClr val="FFC000"/>
              </a:solidFill>
            </a:endParaRPr>
          </a:p>
        </p:txBody>
      </p:sp>
      <p:sp>
        <p:nvSpPr>
          <p:cNvPr id="14" name="Rectángulo 13"/>
          <p:cNvSpPr/>
          <p:nvPr/>
        </p:nvSpPr>
        <p:spPr>
          <a:xfrm>
            <a:off x="6964998" y="4655801"/>
            <a:ext cx="1874231" cy="954107"/>
          </a:xfrm>
          <a:prstGeom prst="rect">
            <a:avLst/>
          </a:prstGeom>
        </p:spPr>
        <p:txBody>
          <a:bodyPr wrap="none">
            <a:spAutoFit/>
          </a:bodyPr>
          <a:lstStyle/>
          <a:p>
            <a:r>
              <a:rPr lang="es-ES" sz="2800" dirty="0" smtClean="0">
                <a:solidFill>
                  <a:srgbClr val="FFC000"/>
                </a:solidFill>
              </a:rPr>
              <a:t>b)   En </a:t>
            </a:r>
            <a:r>
              <a:rPr lang="es-ES" sz="2800" dirty="0">
                <a:solidFill>
                  <a:srgbClr val="FFC000"/>
                </a:solidFill>
              </a:rPr>
              <a:t>la </a:t>
            </a:r>
            <a:endParaRPr lang="es-ES" sz="2800" dirty="0" smtClean="0">
              <a:solidFill>
                <a:srgbClr val="FFC000"/>
              </a:solidFill>
            </a:endParaRPr>
          </a:p>
          <a:p>
            <a:r>
              <a:rPr lang="es-ES" sz="2800" dirty="0" smtClean="0">
                <a:solidFill>
                  <a:srgbClr val="FFC000"/>
                </a:solidFill>
              </a:rPr>
              <a:t>exploración</a:t>
            </a:r>
            <a:endParaRPr lang="es-MX" sz="2800" dirty="0">
              <a:solidFill>
                <a:srgbClr val="FFC000"/>
              </a:solidFill>
            </a:endParaRPr>
          </a:p>
        </p:txBody>
      </p:sp>
      <p:sp>
        <p:nvSpPr>
          <p:cNvPr id="11" name="Elipse 10"/>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17</a:t>
            </a:r>
            <a:endParaRPr lang="es-MX" sz="2400" b="1" dirty="0">
              <a:solidFill>
                <a:schemeClr val="tx1"/>
              </a:solidFill>
            </a:endParaRPr>
          </a:p>
        </p:txBody>
      </p:sp>
    </p:spTree>
    <p:extLst>
      <p:ext uri="{BB962C8B-B14F-4D97-AF65-F5344CB8AC3E}">
        <p14:creationId xmlns:p14="http://schemas.microsoft.com/office/powerpoint/2010/main" val="420824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958316" y="1430844"/>
            <a:ext cx="10082723" cy="4508927"/>
          </a:xfrm>
          <a:prstGeom prst="rect">
            <a:avLst/>
          </a:prstGeom>
          <a:noFill/>
        </p:spPr>
        <p:txBody>
          <a:bodyPr wrap="square">
            <a:spAutoFit/>
          </a:bodyPr>
          <a:lstStyle/>
          <a:p>
            <a:pPr algn="just">
              <a:lnSpc>
                <a:spcPct val="115000"/>
              </a:lnSpc>
              <a:spcAft>
                <a:spcPts val="0"/>
              </a:spcAft>
            </a:pPr>
            <a:r>
              <a:rPr lang="es-ES" sz="4400" baseline="30000" dirty="0">
                <a:highlight>
                  <a:srgbClr val="FFFF00"/>
                </a:highlight>
                <a:latin typeface="Book Antiqua" panose="02040602050305030304" pitchFamily="18" charset="0"/>
                <a:ea typeface="Calibri" panose="020F0502020204030204" pitchFamily="34" charset="0"/>
                <a:cs typeface="Times New Roman" panose="02020603050405020304" pitchFamily="18" charset="0"/>
              </a:rPr>
              <a:t>2 taller: </a:t>
            </a:r>
            <a:r>
              <a:rPr lang="es-ES" sz="4400" baseline="30000" dirty="0">
                <a:highlight>
                  <a:srgbClr val="FFFF00"/>
                </a:highlight>
                <a:latin typeface="Book Antiqua" panose="02040602050305030304" pitchFamily="18" charset="0"/>
                <a:ea typeface="Times New Roman" panose="02020603050405020304" pitchFamily="18" charset="0"/>
                <a:cs typeface="Times New Roman" panose="02020603050405020304" pitchFamily="18" charset="0"/>
              </a:rPr>
              <a:t>(utilizar un cartel para cada grupo de 15 personas</a:t>
            </a:r>
            <a:r>
              <a:rPr lang="es-ES" sz="4400" baseline="30000" dirty="0" smtClean="0">
                <a:solidFill>
                  <a:srgbClr val="002060"/>
                </a:solidFill>
                <a:highlight>
                  <a:srgbClr val="FFFF00"/>
                </a:highlight>
                <a:latin typeface="Book Antiqua" panose="02040602050305030304" pitchFamily="18" charset="0"/>
                <a:ea typeface="Times New Roman" panose="02020603050405020304" pitchFamily="18" charset="0"/>
                <a:cs typeface="Times New Roman" panose="02020603050405020304" pitchFamily="18" charset="0"/>
              </a:rPr>
              <a:t>)</a:t>
            </a:r>
            <a:r>
              <a:rPr lang="es-ES" sz="4400" baseline="30000" dirty="0" smtClean="0">
                <a:solidFill>
                  <a:srgbClr val="002060"/>
                </a:solidFill>
                <a:highlight>
                  <a:srgbClr val="FFFF00"/>
                </a:highlight>
                <a:latin typeface="Book Antiqua" panose="02040602050305030304" pitchFamily="18" charset="0"/>
                <a:ea typeface="Calibri" panose="020F0502020204030204" pitchFamily="34" charset="0"/>
                <a:cs typeface="Times New Roman" panose="02020603050405020304" pitchFamily="18" charset="0"/>
              </a:rPr>
              <a:t>:</a:t>
            </a:r>
          </a:p>
          <a:p>
            <a:pPr algn="just">
              <a:lnSpc>
                <a:spcPct val="115000"/>
              </a:lnSpc>
              <a:spcAft>
                <a:spcPts val="0"/>
              </a:spcAft>
            </a:pPr>
            <a:endParaRPr lang="es-MX" sz="3200" baseline="30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200"/>
              </a:spcBef>
              <a:spcAft>
                <a:spcPts val="0"/>
              </a:spcAft>
              <a:buFont typeface="+mj-lt"/>
              <a:buAutoNum type="alphaLcParenR"/>
            </a:pPr>
            <a:r>
              <a:rPr lang="es-ES" sz="2800" dirty="0"/>
              <a:t>Luego haber identificado los temas claves, reportar estos contenidos de forma esquemática/grafica con sus prioridades y conexiones;</a:t>
            </a:r>
            <a:endParaRPr lang="es-MX" sz="2800" dirty="0"/>
          </a:p>
          <a:p>
            <a:pPr marL="228600" algn="just">
              <a:lnSpc>
                <a:spcPct val="115000"/>
              </a:lnSpc>
              <a:spcAft>
                <a:spcPts val="0"/>
              </a:spcAft>
            </a:pPr>
            <a:r>
              <a:rPr lang="es-ES" sz="2800" dirty="0"/>
              <a:t> </a:t>
            </a:r>
            <a:endParaRPr lang="es-MX" sz="2800" dirty="0"/>
          </a:p>
          <a:p>
            <a:pPr marL="342900" lvl="0" indent="-342900" algn="just">
              <a:lnSpc>
                <a:spcPct val="115000"/>
              </a:lnSpc>
              <a:spcBef>
                <a:spcPts val="200"/>
              </a:spcBef>
              <a:spcAft>
                <a:spcPts val="0"/>
              </a:spcAft>
              <a:buFont typeface="+mj-lt"/>
              <a:buAutoNum type="alphaLcParenR"/>
            </a:pPr>
            <a:r>
              <a:rPr lang="es-ES" sz="2800" dirty="0"/>
              <a:t>detectar disfunciones (alteraciones) y problemas en una historia de vida, una por cada comisión (evangelización, justicia y solidaridad, laicos y vida consagrada)</a:t>
            </a:r>
            <a:endParaRPr lang="es-MX" sz="2800" dirty="0"/>
          </a:p>
        </p:txBody>
      </p:sp>
      <p:sp>
        <p:nvSpPr>
          <p:cNvPr id="5" name="Elipse 4"/>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18</a:t>
            </a:r>
            <a:endParaRPr lang="es-MX" sz="2400" b="1" dirty="0">
              <a:solidFill>
                <a:schemeClr val="tx1"/>
              </a:solidFill>
            </a:endParaRPr>
          </a:p>
        </p:txBody>
      </p:sp>
    </p:spTree>
    <p:extLst>
      <p:ext uri="{BB962C8B-B14F-4D97-AF65-F5344CB8AC3E}">
        <p14:creationId xmlns:p14="http://schemas.microsoft.com/office/powerpoint/2010/main" val="2365508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redondeado 3"/>
          <p:cNvSpPr/>
          <p:nvPr/>
        </p:nvSpPr>
        <p:spPr>
          <a:xfrm>
            <a:off x="1583140" y="1270257"/>
            <a:ext cx="9240487" cy="46948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1447615" y="1625979"/>
            <a:ext cx="9376012" cy="3785652"/>
          </a:xfrm>
          <a:prstGeom prst="rect">
            <a:avLst/>
          </a:prstGeom>
        </p:spPr>
        <p:txBody>
          <a:bodyPr wrap="square">
            <a:spAutoFit/>
          </a:bodyPr>
          <a:lstStyle/>
          <a:p>
            <a:pPr marL="342900" lvl="0" indent="-342900" algn="ctr">
              <a:spcBef>
                <a:spcPts val="200"/>
              </a:spcBef>
              <a:spcAft>
                <a:spcPts val="0"/>
              </a:spcAft>
              <a:buFont typeface="+mj-lt"/>
              <a:buAutoNum type="arabicPeriod" startAt="3"/>
            </a:pPr>
            <a:r>
              <a:rPr lang="es-ES_tradnl" sz="8000" dirty="0" smtClean="0"/>
              <a:t>- Elementos para una lectura y análisis de contexto</a:t>
            </a:r>
            <a:endParaRPr lang="es-MX" sz="8000" dirty="0"/>
          </a:p>
        </p:txBody>
      </p:sp>
      <p:sp>
        <p:nvSpPr>
          <p:cNvPr id="5" name="Elipse 4"/>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19</a:t>
            </a:r>
            <a:endParaRPr lang="es-MX" sz="2400" b="1" dirty="0">
              <a:solidFill>
                <a:schemeClr val="tx1"/>
              </a:solidFill>
            </a:endParaRPr>
          </a:p>
        </p:txBody>
      </p:sp>
    </p:spTree>
    <p:extLst>
      <p:ext uri="{BB962C8B-B14F-4D97-AF65-F5344CB8AC3E}">
        <p14:creationId xmlns:p14="http://schemas.microsoft.com/office/powerpoint/2010/main" val="2656180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2"/>
          <p:cNvSpPr/>
          <p:nvPr/>
        </p:nvSpPr>
        <p:spPr>
          <a:xfrm>
            <a:off x="1583140" y="1270257"/>
            <a:ext cx="9104963" cy="46948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1309352" y="1596093"/>
            <a:ext cx="9378752" cy="4043158"/>
          </a:xfrm>
          <a:prstGeom prst="rect">
            <a:avLst/>
          </a:prstGeom>
          <a:noFill/>
          <a:ln>
            <a:noFill/>
          </a:ln>
        </p:spPr>
        <p:txBody>
          <a:bodyPr wrap="square">
            <a:spAutoFit/>
          </a:bodyPr>
          <a:lstStyle/>
          <a:p>
            <a:pPr marL="342900" lvl="0" indent="-342900" algn="ctr">
              <a:lnSpc>
                <a:spcPct val="115000"/>
              </a:lnSpc>
              <a:spcBef>
                <a:spcPts val="500"/>
              </a:spcBef>
              <a:spcAft>
                <a:spcPts val="500"/>
              </a:spcAft>
              <a:buFont typeface="+mj-lt"/>
              <a:buAutoNum type="arabicPeriod"/>
            </a:pPr>
            <a:r>
              <a:rPr lang="es-ES" sz="7200" dirty="0" smtClean="0"/>
              <a:t>- El objetivo de una parroquia:</a:t>
            </a:r>
          </a:p>
          <a:p>
            <a:pPr lvl="0" algn="ctr">
              <a:lnSpc>
                <a:spcPct val="115000"/>
              </a:lnSpc>
              <a:spcBef>
                <a:spcPts val="500"/>
              </a:spcBef>
              <a:spcAft>
                <a:spcPts val="500"/>
              </a:spcAft>
            </a:pPr>
            <a:r>
              <a:rPr lang="es-ES" sz="7200" dirty="0" smtClean="0"/>
              <a:t> “formar comunidades”</a:t>
            </a:r>
            <a:endParaRPr lang="es-MX" sz="7200" dirty="0"/>
          </a:p>
        </p:txBody>
      </p:sp>
      <p:sp>
        <p:nvSpPr>
          <p:cNvPr id="5" name="Elipse 4"/>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rPr>
              <a:t>2</a:t>
            </a:r>
          </a:p>
        </p:txBody>
      </p:sp>
    </p:spTree>
    <p:extLst>
      <p:ext uri="{BB962C8B-B14F-4D97-AF65-F5344CB8AC3E}">
        <p14:creationId xmlns:p14="http://schemas.microsoft.com/office/powerpoint/2010/main" val="125844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983954" y="5423446"/>
            <a:ext cx="4926349" cy="707886"/>
          </a:xfrm>
          <a:prstGeom prst="rect">
            <a:avLst/>
          </a:prstGeom>
        </p:spPr>
        <p:txBody>
          <a:bodyPr wrap="none">
            <a:spAutoFit/>
          </a:bodyPr>
          <a:lstStyle/>
          <a:p>
            <a:pPr algn="just">
              <a:spcAft>
                <a:spcPts val="0"/>
              </a:spcAft>
            </a:pPr>
            <a:r>
              <a:rPr lang="es-ES" sz="6000" b="1" u="sng" baseline="30000" dirty="0">
                <a:latin typeface="Book Antiqua" panose="02040602050305030304" pitchFamily="18" charset="0"/>
                <a:ea typeface="Calibri" panose="020F0502020204030204" pitchFamily="34" charset="0"/>
                <a:cs typeface="Times New Roman" panose="02020603050405020304" pitchFamily="18" charset="0"/>
              </a:rPr>
              <a:t>Densidad será dada:</a:t>
            </a:r>
            <a:endParaRPr lang="es-MX" sz="6000" baseline="30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lecha abajo 3"/>
          <p:cNvSpPr/>
          <p:nvPr/>
        </p:nvSpPr>
        <p:spPr>
          <a:xfrm rot="10800000">
            <a:off x="10072047" y="5181518"/>
            <a:ext cx="1269242" cy="709684"/>
          </a:xfrm>
          <a:prstGeom prst="down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098"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22675" r="19116"/>
          <a:stretch/>
        </p:blipFill>
        <p:spPr bwMode="auto">
          <a:xfrm>
            <a:off x="181970" y="3948588"/>
            <a:ext cx="3610947" cy="24658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fondo roj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7068"/>
          <a:stretch/>
        </p:blipFill>
        <p:spPr bwMode="auto">
          <a:xfrm>
            <a:off x="1821095" y="664110"/>
            <a:ext cx="7937053" cy="873456"/>
          </a:xfrm>
          <a:prstGeom prst="round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39252" y="777716"/>
            <a:ext cx="9840037" cy="3811300"/>
          </a:xfrm>
          <a:prstGeom prst="rect">
            <a:avLst/>
          </a:prstGeom>
        </p:spPr>
        <p:txBody>
          <a:bodyPr wrap="square">
            <a:spAutoFit/>
          </a:bodyPr>
          <a:lstStyle/>
          <a:p>
            <a:pPr lvl="0" algn="ctr">
              <a:spcBef>
                <a:spcPts val="200"/>
              </a:spcBef>
              <a:spcAft>
                <a:spcPts val="0"/>
              </a:spcAft>
              <a:buSzPts val="1400"/>
            </a:pPr>
            <a:r>
              <a:rPr lang="it-IT" sz="4000" b="1" dirty="0" smtClean="0">
                <a:solidFill>
                  <a:schemeClr val="bg1"/>
                </a:solidFill>
              </a:rPr>
              <a:t>1.- Un </a:t>
            </a:r>
            <a:r>
              <a:rPr lang="it-IT" sz="4000" b="1" dirty="0">
                <a:solidFill>
                  <a:schemeClr val="bg1"/>
                </a:solidFill>
              </a:rPr>
              <a:t>mapeo denso del </a:t>
            </a:r>
            <a:r>
              <a:rPr lang="it-IT" sz="4000" b="1" dirty="0" smtClean="0">
                <a:solidFill>
                  <a:schemeClr val="bg1"/>
                </a:solidFill>
              </a:rPr>
              <a:t>territorio.</a:t>
            </a:r>
          </a:p>
          <a:p>
            <a:pPr lvl="0" algn="ctr">
              <a:spcBef>
                <a:spcPts val="200"/>
              </a:spcBef>
              <a:spcAft>
                <a:spcPts val="0"/>
              </a:spcAft>
              <a:buSzPts val="1400"/>
            </a:pPr>
            <a:endParaRPr lang="it-IT" sz="4000" b="1" dirty="0" smtClean="0"/>
          </a:p>
          <a:p>
            <a:pPr marL="450215" algn="ctr">
              <a:spcAft>
                <a:spcPts val="0"/>
              </a:spcAft>
            </a:pPr>
            <a:r>
              <a:rPr lang="es-ES" sz="4000" dirty="0" smtClean="0"/>
              <a:t>Por </a:t>
            </a:r>
            <a:r>
              <a:rPr lang="es-ES" sz="4000" dirty="0"/>
              <a:t>"mapeo denso" nos referimos a reconocer la red de laicos comprometidos como actores involucrados en el trabajo pastoral parroquial</a:t>
            </a:r>
            <a:r>
              <a:rPr lang="es-ES" baseline="30000"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a:t>
            </a:r>
            <a:endParaRPr lang="es-MX" baseline="30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Elipse 7"/>
          <p:cNvSpPr/>
          <p:nvPr/>
        </p:nvSpPr>
        <p:spPr>
          <a:xfrm>
            <a:off x="11175622" y="5802520"/>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20</a:t>
            </a:r>
            <a:endParaRPr lang="es-MX" sz="2400" b="1" dirty="0">
              <a:solidFill>
                <a:schemeClr val="tx1"/>
              </a:solidFill>
            </a:endParaRPr>
          </a:p>
        </p:txBody>
      </p:sp>
    </p:spTree>
    <p:extLst>
      <p:ext uri="{BB962C8B-B14F-4D97-AF65-F5344CB8AC3E}">
        <p14:creationId xmlns:p14="http://schemas.microsoft.com/office/powerpoint/2010/main" val="2840840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fondo roj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7068"/>
          <a:stretch/>
        </p:blipFill>
        <p:spPr bwMode="auto">
          <a:xfrm>
            <a:off x="1821095" y="736979"/>
            <a:ext cx="7937053" cy="1111475"/>
          </a:xfrm>
          <a:prstGeom prst="round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2160582" y="938773"/>
            <a:ext cx="7176195" cy="707886"/>
          </a:xfrm>
          <a:prstGeom prst="rect">
            <a:avLst/>
          </a:prstGeom>
        </p:spPr>
        <p:txBody>
          <a:bodyPr wrap="none">
            <a:spAutoFit/>
          </a:bodyPr>
          <a:lstStyle/>
          <a:p>
            <a:pPr lvl="0" algn="just">
              <a:spcBef>
                <a:spcPts val="200"/>
              </a:spcBef>
              <a:spcAft>
                <a:spcPts val="0"/>
              </a:spcAft>
              <a:buSzPts val="1400"/>
            </a:pPr>
            <a:r>
              <a:rPr lang="it-IT" sz="4000" b="1" dirty="0">
                <a:solidFill>
                  <a:schemeClr val="bg1"/>
                </a:solidFill>
              </a:rPr>
              <a:t>2</a:t>
            </a:r>
            <a:r>
              <a:rPr lang="it-IT" sz="4000" b="1" dirty="0" smtClean="0">
                <a:solidFill>
                  <a:schemeClr val="bg1"/>
                </a:solidFill>
              </a:rPr>
              <a:t>.- Una </a:t>
            </a:r>
            <a:r>
              <a:rPr lang="it-IT" sz="4000" b="1" dirty="0">
                <a:solidFill>
                  <a:schemeClr val="bg1"/>
                </a:solidFill>
              </a:rPr>
              <a:t>lectura del contexto local</a:t>
            </a:r>
            <a:endParaRPr lang="es-MX" sz="4000" b="1" dirty="0">
              <a:solidFill>
                <a:schemeClr val="bg1"/>
              </a:solidFill>
            </a:endParaRPr>
          </a:p>
        </p:txBody>
      </p:sp>
      <p:sp>
        <p:nvSpPr>
          <p:cNvPr id="6" name="Rectángulo 5"/>
          <p:cNvSpPr/>
          <p:nvPr/>
        </p:nvSpPr>
        <p:spPr>
          <a:xfrm>
            <a:off x="1367748" y="2083977"/>
            <a:ext cx="9485194" cy="3046988"/>
          </a:xfrm>
          <a:prstGeom prst="rect">
            <a:avLst/>
          </a:prstGeom>
        </p:spPr>
        <p:txBody>
          <a:bodyPr wrap="square">
            <a:spAutoFit/>
          </a:bodyPr>
          <a:lstStyle/>
          <a:p>
            <a:pPr algn="ctr"/>
            <a:r>
              <a:rPr lang="es-ES" sz="3200" dirty="0"/>
              <a:t>Cuando hablamos de "leer el contexto" nos referimos a una representación del territorio de referencia sobre el cual se mueve la acción pastoral. La "lectura" debería ser capaz de presentar el escenario para el cual (y con el cual) la acción pastoral intenta responder localmente a las cuestiones más </a:t>
            </a:r>
            <a:r>
              <a:rPr lang="es-ES" sz="3200" dirty="0" smtClean="0"/>
              <a:t>urgentes. </a:t>
            </a:r>
            <a:endParaRPr lang="es-MX" sz="3200" dirty="0"/>
          </a:p>
        </p:txBody>
      </p:sp>
      <p:sp>
        <p:nvSpPr>
          <p:cNvPr id="8" name="Rectángulo 7"/>
          <p:cNvSpPr/>
          <p:nvPr/>
        </p:nvSpPr>
        <p:spPr>
          <a:xfrm>
            <a:off x="3843582" y="5534561"/>
            <a:ext cx="5570756" cy="1323439"/>
          </a:xfrm>
          <a:prstGeom prst="rect">
            <a:avLst/>
          </a:prstGeom>
        </p:spPr>
        <p:txBody>
          <a:bodyPr wrap="none">
            <a:spAutoFit/>
          </a:bodyPr>
          <a:lstStyle/>
          <a:p>
            <a:pPr algn="just">
              <a:spcAft>
                <a:spcPts val="0"/>
              </a:spcAft>
            </a:pPr>
            <a:r>
              <a:rPr lang="es-ES" sz="6000" b="1" u="sng" baseline="30000" dirty="0">
                <a:latin typeface="Book Antiqua" panose="02040602050305030304" pitchFamily="18" charset="0"/>
                <a:ea typeface="Calibri" panose="020F0502020204030204" pitchFamily="34" charset="0"/>
                <a:cs typeface="Times New Roman" panose="02020603050405020304" pitchFamily="18" charset="0"/>
              </a:rPr>
              <a:t>La lectura del contexto </a:t>
            </a:r>
            <a:endParaRPr lang="es-ES" sz="6000" b="1" u="sng" baseline="30000" dirty="0" smtClean="0">
              <a:latin typeface="Book Antiqua" panose="02040602050305030304" pitchFamily="18" charset="0"/>
              <a:ea typeface="Calibri" panose="020F0502020204030204" pitchFamily="34" charset="0"/>
              <a:cs typeface="Times New Roman" panose="02020603050405020304" pitchFamily="18" charset="0"/>
            </a:endParaRPr>
          </a:p>
          <a:p>
            <a:pPr algn="just">
              <a:spcAft>
                <a:spcPts val="0"/>
              </a:spcAft>
            </a:pPr>
            <a:r>
              <a:rPr lang="es-ES" sz="6000" b="1" u="sng" baseline="30000" dirty="0" smtClean="0">
                <a:latin typeface="Book Antiqua" panose="02040602050305030304" pitchFamily="18" charset="0"/>
                <a:ea typeface="Calibri" panose="020F0502020204030204" pitchFamily="34" charset="0"/>
                <a:cs typeface="Times New Roman" panose="02020603050405020304" pitchFamily="18" charset="0"/>
              </a:rPr>
              <a:t>local </a:t>
            </a:r>
            <a:r>
              <a:rPr lang="es-ES" sz="6000" b="1" u="sng" baseline="30000" dirty="0">
                <a:latin typeface="Book Antiqua" panose="02040602050305030304" pitchFamily="18" charset="0"/>
                <a:ea typeface="Calibri" panose="020F0502020204030204" pitchFamily="34" charset="0"/>
                <a:cs typeface="Times New Roman" panose="02020603050405020304" pitchFamily="18" charset="0"/>
              </a:rPr>
              <a:t>puede recurrir a</a:t>
            </a:r>
            <a:r>
              <a:rPr lang="es-ES" sz="6000" b="1" baseline="30000" dirty="0">
                <a:latin typeface="Book Antiqua" panose="02040602050305030304" pitchFamily="18" charset="0"/>
                <a:ea typeface="Calibri" panose="020F0502020204030204" pitchFamily="34" charset="0"/>
                <a:cs typeface="Times New Roman" panose="02020603050405020304" pitchFamily="18" charset="0"/>
              </a:rPr>
              <a:t> :</a:t>
            </a:r>
            <a:endParaRPr lang="es-MX" sz="6000" b="1" baseline="30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lecha abajo 10"/>
          <p:cNvSpPr/>
          <p:nvPr/>
        </p:nvSpPr>
        <p:spPr>
          <a:xfrm rot="10800000">
            <a:off x="9758148" y="5590695"/>
            <a:ext cx="1269242" cy="709684"/>
          </a:xfrm>
          <a:prstGeom prst="down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p:cNvSpPr/>
          <p:nvPr/>
        </p:nvSpPr>
        <p:spPr>
          <a:xfrm>
            <a:off x="11371200" y="5590695"/>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rPr>
              <a:t>2</a:t>
            </a:r>
            <a:r>
              <a:rPr lang="es-MX" sz="2400" b="1" dirty="0" smtClean="0">
                <a:solidFill>
                  <a:schemeClr val="tx1"/>
                </a:solidFill>
              </a:rPr>
              <a:t>1</a:t>
            </a:r>
            <a:endParaRPr lang="es-MX" sz="2400" b="1" dirty="0">
              <a:solidFill>
                <a:schemeClr val="tx1"/>
              </a:solidFill>
            </a:endParaRPr>
          </a:p>
        </p:txBody>
      </p:sp>
    </p:spTree>
    <p:extLst>
      <p:ext uri="{BB962C8B-B14F-4D97-AF65-F5344CB8AC3E}">
        <p14:creationId xmlns:p14="http://schemas.microsoft.com/office/powerpoint/2010/main" val="3546475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fondo roj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7068"/>
          <a:stretch/>
        </p:blipFill>
        <p:spPr bwMode="auto">
          <a:xfrm>
            <a:off x="1821095" y="736979"/>
            <a:ext cx="7937053" cy="1111475"/>
          </a:xfrm>
          <a:prstGeom prst="round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693318" y="896919"/>
            <a:ext cx="5877315" cy="707886"/>
          </a:xfrm>
          <a:prstGeom prst="rect">
            <a:avLst/>
          </a:prstGeom>
        </p:spPr>
        <p:txBody>
          <a:bodyPr wrap="none">
            <a:spAutoFit/>
          </a:bodyPr>
          <a:lstStyle/>
          <a:p>
            <a:pPr lvl="0" algn="just">
              <a:spcBef>
                <a:spcPts val="200"/>
              </a:spcBef>
              <a:spcAft>
                <a:spcPts val="0"/>
              </a:spcAft>
              <a:buSzPts val="1400"/>
            </a:pPr>
            <a:r>
              <a:rPr lang="it-IT" sz="4000" b="1" dirty="0" smtClean="0">
                <a:solidFill>
                  <a:schemeClr val="bg1"/>
                </a:solidFill>
              </a:rPr>
              <a:t>3.- Hipótesis </a:t>
            </a:r>
            <a:r>
              <a:rPr lang="it-IT" sz="4000" b="1" dirty="0">
                <a:solidFill>
                  <a:schemeClr val="bg1"/>
                </a:solidFill>
              </a:rPr>
              <a:t>de formación </a:t>
            </a:r>
            <a:endParaRPr lang="es-MX" sz="4000" b="1" dirty="0">
              <a:solidFill>
                <a:schemeClr val="bg1"/>
              </a:solidFill>
            </a:endParaRPr>
          </a:p>
        </p:txBody>
      </p:sp>
      <p:sp>
        <p:nvSpPr>
          <p:cNvPr id="4" name="Rectángulo 3"/>
          <p:cNvSpPr/>
          <p:nvPr/>
        </p:nvSpPr>
        <p:spPr>
          <a:xfrm>
            <a:off x="1446663" y="2025846"/>
            <a:ext cx="9062113" cy="3785652"/>
          </a:xfrm>
          <a:prstGeom prst="rect">
            <a:avLst/>
          </a:prstGeom>
        </p:spPr>
        <p:txBody>
          <a:bodyPr wrap="square">
            <a:spAutoFit/>
          </a:bodyPr>
          <a:lstStyle/>
          <a:p>
            <a:pPr algn="ctr"/>
            <a:r>
              <a:rPr lang="es-ES" sz="4000" dirty="0"/>
              <a:t>Sobre la base del mapa que se ha realizado, como lectura del contexto, intenta establecer una primera hipótesis de acción formativa, que sepa cómo cumplir con la expectativa de un conocimiento renovado </a:t>
            </a:r>
            <a:endParaRPr lang="es-MX" sz="4000" dirty="0"/>
          </a:p>
        </p:txBody>
      </p:sp>
      <p:sp>
        <p:nvSpPr>
          <p:cNvPr id="6" name="Elipse 5"/>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22</a:t>
            </a:r>
            <a:endParaRPr lang="es-MX" sz="2400" b="1" dirty="0">
              <a:solidFill>
                <a:schemeClr val="tx1"/>
              </a:solidFill>
            </a:endParaRPr>
          </a:p>
        </p:txBody>
      </p:sp>
    </p:spTree>
    <p:extLst>
      <p:ext uri="{BB962C8B-B14F-4D97-AF65-F5344CB8AC3E}">
        <p14:creationId xmlns:p14="http://schemas.microsoft.com/office/powerpoint/2010/main" val="953737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569492" y="818029"/>
            <a:ext cx="9826388" cy="5324535"/>
          </a:xfrm>
          <a:prstGeom prst="rect">
            <a:avLst/>
          </a:prstGeom>
        </p:spPr>
        <p:txBody>
          <a:bodyPr wrap="square">
            <a:spAutoFit/>
          </a:bodyPr>
          <a:lstStyle/>
          <a:p>
            <a:pPr>
              <a:spcAft>
                <a:spcPts val="0"/>
              </a:spcAft>
            </a:pPr>
            <a:r>
              <a:rPr lang="it-IT" sz="5400" b="1" baseline="30000" dirty="0">
                <a:solidFill>
                  <a:srgbClr val="002060"/>
                </a:solidFill>
                <a:highlight>
                  <a:srgbClr val="FFFF00"/>
                </a:highlight>
                <a:latin typeface="Book Antiqua" panose="02040602050305030304" pitchFamily="18" charset="0"/>
                <a:ea typeface="Calibri" panose="020F0502020204030204" pitchFamily="34" charset="0"/>
                <a:cs typeface="Times New Roman" panose="02020603050405020304" pitchFamily="18" charset="0"/>
              </a:rPr>
              <a:t>Tarea</a:t>
            </a:r>
            <a:r>
              <a:rPr lang="it-IT" sz="5400" baseline="30000" dirty="0">
                <a:solidFill>
                  <a:srgbClr val="002060"/>
                </a:solidFill>
                <a:highlight>
                  <a:srgbClr val="FFFF00"/>
                </a:highlight>
                <a:latin typeface="Book Antiqua" panose="02040602050305030304" pitchFamily="18" charset="0"/>
                <a:ea typeface="Calibri" panose="020F0502020204030204" pitchFamily="34" charset="0"/>
                <a:cs typeface="Times New Roman" panose="02020603050405020304" pitchFamily="18" charset="0"/>
              </a:rPr>
              <a:t>:</a:t>
            </a:r>
            <a:endParaRPr lang="es-MX" sz="5400" baseline="30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it-IT" sz="4400" baseline="30000" dirty="0">
                <a:solidFill>
                  <a:srgbClr val="002060"/>
                </a:solidFill>
                <a:highlight>
                  <a:srgbClr val="FFFF00"/>
                </a:highlight>
                <a:latin typeface="Book Antiqua" panose="02040602050305030304" pitchFamily="18" charset="0"/>
                <a:ea typeface="Calibri" panose="020F0502020204030204" pitchFamily="34" charset="0"/>
                <a:cs typeface="Times New Roman" panose="02020603050405020304" pitchFamily="18" charset="0"/>
              </a:rPr>
              <a:t> </a:t>
            </a:r>
            <a:endParaRPr lang="es-MX" sz="4400" baseline="30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it-IT" sz="4400" baseline="30000" dirty="0">
                <a:solidFill>
                  <a:srgbClr val="002060"/>
                </a:solidFill>
                <a:highlight>
                  <a:srgbClr val="FFFF00"/>
                </a:highlight>
                <a:latin typeface="Book Antiqua" panose="02040602050305030304" pitchFamily="18" charset="0"/>
                <a:ea typeface="Calibri" panose="020F0502020204030204" pitchFamily="34" charset="0"/>
                <a:cs typeface="Times New Roman" panose="02020603050405020304" pitchFamily="18" charset="0"/>
              </a:rPr>
              <a:t>CONSIGNA</a:t>
            </a:r>
            <a:endParaRPr lang="es-MX" sz="4400" baseline="30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it-IT" sz="3600" dirty="0"/>
              <a:t> </a:t>
            </a:r>
            <a:endParaRPr lang="es-MX" sz="3600" dirty="0"/>
          </a:p>
          <a:p>
            <a:pPr>
              <a:spcAft>
                <a:spcPts val="0"/>
              </a:spcAft>
            </a:pPr>
            <a:r>
              <a:rPr lang="it-IT" sz="3600" dirty="0"/>
              <a:t>•	Un mapeo denso del territorio </a:t>
            </a:r>
            <a:endParaRPr lang="es-MX" sz="3600" dirty="0"/>
          </a:p>
          <a:p>
            <a:pPr>
              <a:spcAft>
                <a:spcPts val="0"/>
              </a:spcAft>
            </a:pPr>
            <a:r>
              <a:rPr lang="es-ES" sz="3600" dirty="0"/>
              <a:t>•	Una lectura del contexto local</a:t>
            </a:r>
            <a:endParaRPr lang="es-MX" sz="3600" dirty="0"/>
          </a:p>
          <a:p>
            <a:pPr>
              <a:spcAft>
                <a:spcPts val="0"/>
              </a:spcAft>
            </a:pPr>
            <a:r>
              <a:rPr lang="es-ES" sz="3600" dirty="0"/>
              <a:t>•	Reconociendo disfunciones (alteraciones-trastornos) y problemas, elaborar una hipótesis o propuesta de 	intervención formativa.</a:t>
            </a:r>
            <a:endParaRPr lang="es-MX" sz="3600" dirty="0"/>
          </a:p>
          <a:p>
            <a:pPr>
              <a:spcAft>
                <a:spcPts val="0"/>
              </a:spcAft>
            </a:pPr>
            <a:r>
              <a:rPr lang="es-ES" sz="4400" baseline="30000"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endParaRPr lang="es-MX" sz="4400" baseline="30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lipse 3"/>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23</a:t>
            </a:r>
            <a:endParaRPr lang="es-MX" sz="2400" b="1" dirty="0">
              <a:solidFill>
                <a:schemeClr val="tx1"/>
              </a:solidFill>
            </a:endParaRPr>
          </a:p>
        </p:txBody>
      </p:sp>
    </p:spTree>
    <p:extLst>
      <p:ext uri="{BB962C8B-B14F-4D97-AF65-F5344CB8AC3E}">
        <p14:creationId xmlns:p14="http://schemas.microsoft.com/office/powerpoint/2010/main" val="2650284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sultado de imagen para Discipulos misione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734" y="3359687"/>
            <a:ext cx="2758410" cy="2535542"/>
          </a:xfrm>
          <a:prstGeom prst="ellipse">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a:stretch>
            <a:fillRect/>
          </a:stretch>
        </p:blipFill>
        <p:spPr>
          <a:xfrm>
            <a:off x="102094" y="3035985"/>
            <a:ext cx="2769125" cy="2582824"/>
          </a:xfrm>
          <a:prstGeom prst="ellipse">
            <a:avLst/>
          </a:prstGeom>
        </p:spPr>
      </p:pic>
      <p:pic>
        <p:nvPicPr>
          <p:cNvPr id="3076" name="Picture 4" descr="Resultado de imagen para Discipulos misioner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2819" y="3508971"/>
            <a:ext cx="3575712" cy="3131979"/>
          </a:xfrm>
          <a:prstGeom prst="ellipse">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100576" y="2754348"/>
            <a:ext cx="2371803" cy="491032"/>
          </a:xfrm>
          <a:prstGeom prst="rect">
            <a:avLst/>
          </a:prstGeom>
        </p:spPr>
        <p:txBody>
          <a:bodyPr wrap="none">
            <a:spAutoFit/>
          </a:bodyPr>
          <a:lstStyle/>
          <a:p>
            <a:pPr marL="270510">
              <a:lnSpc>
                <a:spcPct val="115000"/>
              </a:lnSpc>
              <a:spcBef>
                <a:spcPts val="500"/>
              </a:spcBef>
              <a:spcAft>
                <a:spcPts val="500"/>
              </a:spcAft>
            </a:pPr>
            <a:r>
              <a:rPr lang="es-ES" sz="2400" b="1" dirty="0">
                <a:solidFill>
                  <a:srgbClr val="002060"/>
                </a:solidFill>
                <a:latin typeface="Book Antiqua" panose="02040602050305030304" pitchFamily="18" charset="0"/>
                <a:ea typeface="Times New Roman" panose="02020603050405020304" pitchFamily="18" charset="0"/>
              </a:rPr>
              <a:t>APARECIDA</a:t>
            </a:r>
            <a:endParaRPr lang="es-MX" sz="2400" dirty="0">
              <a:effectLst/>
              <a:latin typeface="Times New Roman" panose="02020603050405020304" pitchFamily="18" charset="0"/>
              <a:ea typeface="Times New Roman" panose="02020603050405020304" pitchFamily="18" charset="0"/>
            </a:endParaRPr>
          </a:p>
        </p:txBody>
      </p:sp>
      <p:pic>
        <p:nvPicPr>
          <p:cNvPr id="8" name="Picture 6" descr="Resultado de imagen para fondo roj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7068"/>
          <a:stretch/>
        </p:blipFill>
        <p:spPr bwMode="auto">
          <a:xfrm>
            <a:off x="2415655" y="1262923"/>
            <a:ext cx="7255697" cy="1569660"/>
          </a:xfrm>
          <a:prstGeom prst="round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549338" y="1249275"/>
            <a:ext cx="7122014" cy="1569660"/>
          </a:xfrm>
          <a:prstGeom prst="rect">
            <a:avLst/>
          </a:prstGeom>
        </p:spPr>
        <p:txBody>
          <a:bodyPr wrap="none">
            <a:spAutoFit/>
          </a:bodyPr>
          <a:lstStyle/>
          <a:p>
            <a:pPr algn="ctr"/>
            <a:r>
              <a:rPr lang="es-ES" sz="4800" dirty="0">
                <a:solidFill>
                  <a:schemeClr val="bg1"/>
                </a:solidFill>
              </a:rPr>
              <a:t>El proceso de formación de </a:t>
            </a:r>
            <a:endParaRPr lang="es-ES" sz="4800" dirty="0" smtClean="0">
              <a:solidFill>
                <a:schemeClr val="bg1"/>
              </a:solidFill>
            </a:endParaRPr>
          </a:p>
          <a:p>
            <a:pPr algn="ctr"/>
            <a:r>
              <a:rPr lang="es-ES" sz="4800" dirty="0" smtClean="0">
                <a:solidFill>
                  <a:schemeClr val="bg1"/>
                </a:solidFill>
              </a:rPr>
              <a:t>los </a:t>
            </a:r>
            <a:r>
              <a:rPr lang="es-ES" sz="4800" dirty="0">
                <a:solidFill>
                  <a:schemeClr val="bg1"/>
                </a:solidFill>
              </a:rPr>
              <a:t>discípulos </a:t>
            </a:r>
            <a:r>
              <a:rPr lang="es-ES" sz="4800" dirty="0" smtClean="0">
                <a:solidFill>
                  <a:schemeClr val="bg1"/>
                </a:solidFill>
              </a:rPr>
              <a:t>misioneros.</a:t>
            </a:r>
            <a:endParaRPr lang="es-MX" sz="4800" dirty="0">
              <a:solidFill>
                <a:schemeClr val="bg1"/>
              </a:solidFill>
            </a:endParaRPr>
          </a:p>
        </p:txBody>
      </p:sp>
      <p:sp>
        <p:nvSpPr>
          <p:cNvPr id="9" name="Elipse 8"/>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rPr>
              <a:t>3</a:t>
            </a:r>
          </a:p>
        </p:txBody>
      </p:sp>
    </p:spTree>
    <p:extLst>
      <p:ext uri="{BB962C8B-B14F-4D97-AF65-F5344CB8AC3E}">
        <p14:creationId xmlns:p14="http://schemas.microsoft.com/office/powerpoint/2010/main" val="699152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6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sultado de imagen para Discipulos misione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254" y="410118"/>
            <a:ext cx="2457488" cy="2457488"/>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8365218" y="1790726"/>
            <a:ext cx="1082348" cy="400110"/>
          </a:xfrm>
          <a:prstGeom prst="rect">
            <a:avLst/>
          </a:prstGeom>
        </p:spPr>
        <p:txBody>
          <a:bodyPr wrap="none">
            <a:spAutoFit/>
          </a:bodyPr>
          <a:lstStyle/>
          <a:p>
            <a:r>
              <a:rPr lang="es-ES" sz="2000" b="1" u="sng" dirty="0">
                <a:latin typeface="Book Antiqua" panose="02040602050305030304" pitchFamily="18" charset="0"/>
                <a:ea typeface="Calibri" panose="020F0502020204030204" pitchFamily="34" charset="0"/>
                <a:cs typeface="Times New Roman" panose="02020603050405020304" pitchFamily="18" charset="0"/>
              </a:rPr>
              <a:t>P</a:t>
            </a:r>
            <a:r>
              <a:rPr lang="es-ES" sz="2000" b="1" u="sng" dirty="0" smtClean="0">
                <a:effectLst/>
                <a:latin typeface="Book Antiqua" panose="02040602050305030304" pitchFamily="18" charset="0"/>
                <a:ea typeface="Calibri" panose="020F0502020204030204" pitchFamily="34" charset="0"/>
                <a:cs typeface="Times New Roman" panose="02020603050405020304" pitchFamily="18" charset="0"/>
              </a:rPr>
              <a:t>roceso</a:t>
            </a:r>
            <a:endParaRPr lang="es-MX" sz="2000" dirty="0"/>
          </a:p>
        </p:txBody>
      </p:sp>
      <p:pic>
        <p:nvPicPr>
          <p:cNvPr id="4104" name="Picture 8" descr="Imagen relacionad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0430"/>
          <a:stretch/>
        </p:blipFill>
        <p:spPr bwMode="auto">
          <a:xfrm>
            <a:off x="1858360" y="1532724"/>
            <a:ext cx="6351329" cy="975115"/>
          </a:xfrm>
          <a:prstGeom prst="rightArrow">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200575" y="1718040"/>
            <a:ext cx="5822428" cy="584775"/>
          </a:xfrm>
          <a:prstGeom prst="rect">
            <a:avLst/>
          </a:prstGeom>
        </p:spPr>
        <p:txBody>
          <a:bodyPr wrap="none">
            <a:spAutoFit/>
          </a:bodyPr>
          <a:lstStyle/>
          <a:p>
            <a:r>
              <a:rPr lang="es-ES" sz="3200" dirty="0">
                <a:solidFill>
                  <a:schemeClr val="bg1"/>
                </a:solidFill>
              </a:rPr>
              <a:t>a)	El Encuentro con Jesucristo. </a:t>
            </a:r>
            <a:endParaRPr lang="es-MX" sz="3200" dirty="0">
              <a:solidFill>
                <a:schemeClr val="bg1"/>
              </a:solidFill>
            </a:endParaRPr>
          </a:p>
        </p:txBody>
      </p:sp>
      <p:pic>
        <p:nvPicPr>
          <p:cNvPr id="16" name="Picture 8" descr="Imagen relacionad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0430"/>
          <a:stretch/>
        </p:blipFill>
        <p:spPr bwMode="auto">
          <a:xfrm>
            <a:off x="1858360" y="2597465"/>
            <a:ext cx="6351329" cy="963789"/>
          </a:xfrm>
          <a:prstGeom prst="rightArrow">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214643" y="2719167"/>
            <a:ext cx="3425746" cy="584775"/>
          </a:xfrm>
          <a:prstGeom prst="rect">
            <a:avLst/>
          </a:prstGeom>
        </p:spPr>
        <p:txBody>
          <a:bodyPr wrap="none">
            <a:spAutoFit/>
          </a:bodyPr>
          <a:lstStyle/>
          <a:p>
            <a:r>
              <a:rPr lang="es-ES" sz="3200" dirty="0">
                <a:solidFill>
                  <a:schemeClr val="bg1"/>
                </a:solidFill>
              </a:rPr>
              <a:t>b)	La Conversión</a:t>
            </a:r>
            <a:endParaRPr lang="es-MX" sz="3200" dirty="0">
              <a:solidFill>
                <a:schemeClr val="bg1"/>
              </a:solidFill>
            </a:endParaRPr>
          </a:p>
        </p:txBody>
      </p:sp>
      <p:pic>
        <p:nvPicPr>
          <p:cNvPr id="17" name="Picture 8" descr="Imagen relacionad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0430"/>
          <a:stretch/>
        </p:blipFill>
        <p:spPr bwMode="auto">
          <a:xfrm>
            <a:off x="1870162" y="3591810"/>
            <a:ext cx="6351329" cy="963789"/>
          </a:xfrm>
          <a:prstGeom prst="rightArrow">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2242779" y="3751606"/>
            <a:ext cx="3429144" cy="584775"/>
          </a:xfrm>
          <a:prstGeom prst="rect">
            <a:avLst/>
          </a:prstGeom>
        </p:spPr>
        <p:txBody>
          <a:bodyPr wrap="none">
            <a:spAutoFit/>
          </a:bodyPr>
          <a:lstStyle/>
          <a:p>
            <a:r>
              <a:rPr lang="es-ES" sz="3200" dirty="0">
                <a:solidFill>
                  <a:schemeClr val="bg1"/>
                </a:solidFill>
              </a:rPr>
              <a:t>c)	El Discipulado</a:t>
            </a:r>
            <a:endParaRPr lang="es-MX" sz="3200" dirty="0">
              <a:solidFill>
                <a:schemeClr val="bg1"/>
              </a:solidFill>
            </a:endParaRPr>
          </a:p>
        </p:txBody>
      </p:sp>
      <p:pic>
        <p:nvPicPr>
          <p:cNvPr id="18" name="Picture 8" descr="Imagen relacionad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0430"/>
          <a:stretch/>
        </p:blipFill>
        <p:spPr bwMode="auto">
          <a:xfrm>
            <a:off x="1870161" y="4629028"/>
            <a:ext cx="6351329" cy="963789"/>
          </a:xfrm>
          <a:prstGeom prst="rightArrow">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407202" y="4818222"/>
            <a:ext cx="3499676" cy="584775"/>
          </a:xfrm>
          <a:prstGeom prst="rect">
            <a:avLst/>
          </a:prstGeom>
        </p:spPr>
        <p:txBody>
          <a:bodyPr wrap="none">
            <a:spAutoFit/>
          </a:bodyPr>
          <a:lstStyle/>
          <a:p>
            <a:r>
              <a:rPr lang="es-ES" sz="3200" dirty="0">
                <a:solidFill>
                  <a:schemeClr val="bg1"/>
                </a:solidFill>
              </a:rPr>
              <a:t>d)	La </a:t>
            </a:r>
            <a:r>
              <a:rPr lang="es-ES" sz="3200" dirty="0" smtClean="0">
                <a:solidFill>
                  <a:schemeClr val="bg1"/>
                </a:solidFill>
              </a:rPr>
              <a:t>Comunión </a:t>
            </a:r>
            <a:endParaRPr lang="es-MX" sz="3200" dirty="0">
              <a:solidFill>
                <a:schemeClr val="bg1"/>
              </a:solidFill>
            </a:endParaRPr>
          </a:p>
        </p:txBody>
      </p:sp>
      <p:pic>
        <p:nvPicPr>
          <p:cNvPr id="19" name="Picture 8" descr="Imagen relacionad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0430"/>
          <a:stretch/>
        </p:blipFill>
        <p:spPr bwMode="auto">
          <a:xfrm>
            <a:off x="1870160" y="5659738"/>
            <a:ext cx="6351329" cy="963789"/>
          </a:xfrm>
          <a:prstGeom prst="rightArrow">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2407202" y="5822539"/>
            <a:ext cx="2704587" cy="584775"/>
          </a:xfrm>
          <a:prstGeom prst="rect">
            <a:avLst/>
          </a:prstGeom>
        </p:spPr>
        <p:txBody>
          <a:bodyPr wrap="none">
            <a:spAutoFit/>
          </a:bodyPr>
          <a:lstStyle/>
          <a:p>
            <a:r>
              <a:rPr lang="es-ES" sz="3200" dirty="0">
                <a:solidFill>
                  <a:schemeClr val="bg1"/>
                </a:solidFill>
              </a:rPr>
              <a:t>e)	La Misión</a:t>
            </a:r>
            <a:endParaRPr lang="es-MX" sz="3200" dirty="0">
              <a:solidFill>
                <a:schemeClr val="bg1"/>
              </a:solidFill>
            </a:endParaRPr>
          </a:p>
        </p:txBody>
      </p:sp>
      <p:sp>
        <p:nvSpPr>
          <p:cNvPr id="11" name="Rectángulo 10"/>
          <p:cNvSpPr/>
          <p:nvPr/>
        </p:nvSpPr>
        <p:spPr>
          <a:xfrm>
            <a:off x="8393354" y="2594311"/>
            <a:ext cx="1116011" cy="400110"/>
          </a:xfrm>
          <a:prstGeom prst="rect">
            <a:avLst/>
          </a:prstGeom>
        </p:spPr>
        <p:txBody>
          <a:bodyPr wrap="none">
            <a:spAutoFit/>
          </a:bodyPr>
          <a:lstStyle/>
          <a:p>
            <a:r>
              <a:rPr lang="es-ES" sz="2000" b="1" u="sng" dirty="0" smtClean="0">
                <a:effectLst/>
                <a:latin typeface="Book Antiqua" panose="02040602050305030304" pitchFamily="18" charset="0"/>
                <a:ea typeface="Calibri" panose="020F0502020204030204" pitchFamily="34" charset="0"/>
                <a:cs typeface="Times New Roman" panose="02020603050405020304" pitchFamily="18" charset="0"/>
              </a:rPr>
              <a:t>e ir tras</a:t>
            </a:r>
            <a:r>
              <a:rPr lang="es-ES" sz="2000" dirty="0" smtClean="0">
                <a:effectLst/>
                <a:latin typeface="Book Antiqua" panose="02040602050305030304" pitchFamily="18" charset="0"/>
                <a:ea typeface="Calibri" panose="020F0502020204030204" pitchFamily="34" charset="0"/>
                <a:cs typeface="Times New Roman" panose="02020603050405020304" pitchFamily="18" charset="0"/>
              </a:rPr>
              <a:t> </a:t>
            </a:r>
            <a:endParaRPr lang="es-MX" sz="2000" dirty="0"/>
          </a:p>
        </p:txBody>
      </p:sp>
      <p:sp>
        <p:nvSpPr>
          <p:cNvPr id="12" name="Rectángulo 11"/>
          <p:cNvSpPr/>
          <p:nvPr/>
        </p:nvSpPr>
        <p:spPr>
          <a:xfrm>
            <a:off x="8346315" y="2891319"/>
            <a:ext cx="1545616" cy="400110"/>
          </a:xfrm>
          <a:prstGeom prst="rect">
            <a:avLst/>
          </a:prstGeom>
        </p:spPr>
        <p:txBody>
          <a:bodyPr wrap="none">
            <a:spAutoFit/>
          </a:bodyPr>
          <a:lstStyle/>
          <a:p>
            <a:r>
              <a:rPr lang="es-ES" sz="2000" b="1" u="sng" dirty="0" smtClean="0">
                <a:effectLst/>
                <a:latin typeface="Book Antiqua" panose="02040602050305030304" pitchFamily="18" charset="0"/>
                <a:ea typeface="Calibri" panose="020F0502020204030204" pitchFamily="34" charset="0"/>
                <a:cs typeface="Times New Roman" panose="02020603050405020304" pitchFamily="18" charset="0"/>
              </a:rPr>
              <a:t>cambiando</a:t>
            </a:r>
            <a:r>
              <a:rPr lang="es-ES" sz="2000" dirty="0" smtClean="0">
                <a:effectLst/>
                <a:latin typeface="Book Antiqua" panose="02040602050305030304" pitchFamily="18" charset="0"/>
                <a:ea typeface="Calibri" panose="020F0502020204030204" pitchFamily="34" charset="0"/>
                <a:cs typeface="Times New Roman" panose="02020603050405020304" pitchFamily="18" charset="0"/>
              </a:rPr>
              <a:t> </a:t>
            </a:r>
            <a:endParaRPr lang="es-MX" sz="2000" dirty="0"/>
          </a:p>
        </p:txBody>
      </p:sp>
      <p:sp>
        <p:nvSpPr>
          <p:cNvPr id="13" name="Rectángulo 12"/>
          <p:cNvSpPr/>
          <p:nvPr/>
        </p:nvSpPr>
        <p:spPr>
          <a:xfrm>
            <a:off x="8360383" y="3517935"/>
            <a:ext cx="3047629" cy="400110"/>
          </a:xfrm>
          <a:prstGeom prst="rect">
            <a:avLst/>
          </a:prstGeom>
        </p:spPr>
        <p:txBody>
          <a:bodyPr wrap="none">
            <a:spAutoFit/>
          </a:bodyPr>
          <a:lstStyle/>
          <a:p>
            <a:r>
              <a:rPr lang="es-ES" sz="2000" b="1" u="sng" dirty="0" smtClean="0">
                <a:effectLst/>
                <a:latin typeface="Book Antiqua" panose="02040602050305030304" pitchFamily="18" charset="0"/>
                <a:ea typeface="Calibri" panose="020F0502020204030204" pitchFamily="34" charset="0"/>
                <a:cs typeface="Times New Roman" panose="02020603050405020304" pitchFamily="18" charset="0"/>
              </a:rPr>
              <a:t>madura constantemente</a:t>
            </a:r>
            <a:r>
              <a:rPr lang="es-ES" sz="2000" dirty="0" smtClean="0">
                <a:effectLst/>
                <a:latin typeface="Book Antiqua" panose="02040602050305030304" pitchFamily="18" charset="0"/>
                <a:ea typeface="Calibri" panose="020F0502020204030204" pitchFamily="34" charset="0"/>
                <a:cs typeface="Times New Roman" panose="02020603050405020304" pitchFamily="18" charset="0"/>
              </a:rPr>
              <a:t> </a:t>
            </a:r>
            <a:endParaRPr lang="es-MX" sz="2000" dirty="0"/>
          </a:p>
        </p:txBody>
      </p:sp>
      <p:sp>
        <p:nvSpPr>
          <p:cNvPr id="14" name="Rectángulo 13"/>
          <p:cNvSpPr/>
          <p:nvPr/>
        </p:nvSpPr>
        <p:spPr>
          <a:xfrm>
            <a:off x="8391481" y="3751166"/>
            <a:ext cx="1636987" cy="400110"/>
          </a:xfrm>
          <a:prstGeom prst="rect">
            <a:avLst/>
          </a:prstGeom>
        </p:spPr>
        <p:txBody>
          <a:bodyPr wrap="none">
            <a:spAutoFit/>
          </a:bodyPr>
          <a:lstStyle/>
          <a:p>
            <a:r>
              <a:rPr lang="es-ES" sz="2000" b="1" u="sng" dirty="0" smtClean="0">
                <a:effectLst/>
                <a:latin typeface="Book Antiqua" panose="02040602050305030304" pitchFamily="18" charset="0"/>
                <a:ea typeface="Calibri" panose="020F0502020204030204" pitchFamily="34" charset="0"/>
                <a:cs typeface="Times New Roman" panose="02020603050405020304" pitchFamily="18" charset="0"/>
              </a:rPr>
              <a:t>seguimiento</a:t>
            </a:r>
            <a:endParaRPr lang="es-MX" sz="2000" dirty="0"/>
          </a:p>
        </p:txBody>
      </p:sp>
      <p:sp>
        <p:nvSpPr>
          <p:cNvPr id="15" name="Rectángulo 14"/>
          <p:cNvSpPr/>
          <p:nvPr/>
        </p:nvSpPr>
        <p:spPr>
          <a:xfrm>
            <a:off x="8370123" y="4009067"/>
            <a:ext cx="2919389" cy="400110"/>
          </a:xfrm>
          <a:prstGeom prst="rect">
            <a:avLst/>
          </a:prstGeom>
        </p:spPr>
        <p:txBody>
          <a:bodyPr wrap="none">
            <a:spAutoFit/>
          </a:bodyPr>
          <a:lstStyle/>
          <a:p>
            <a:r>
              <a:rPr lang="es-ES" sz="2000" b="1" u="sng" dirty="0" smtClean="0">
                <a:effectLst/>
                <a:latin typeface="Book Antiqua" panose="02040602050305030304" pitchFamily="18" charset="0"/>
                <a:ea typeface="Calibri" panose="020F0502020204030204" pitchFamily="34" charset="0"/>
                <a:cs typeface="Times New Roman" panose="02020603050405020304" pitchFamily="18" charset="0"/>
              </a:rPr>
              <a:t>catequesis permanente</a:t>
            </a:r>
            <a:r>
              <a:rPr lang="es-ES" sz="2000" dirty="0" smtClean="0">
                <a:effectLst/>
                <a:latin typeface="Book Antiqua" panose="02040602050305030304" pitchFamily="18" charset="0"/>
                <a:ea typeface="Calibri" panose="020F0502020204030204" pitchFamily="34" charset="0"/>
                <a:cs typeface="Times New Roman" panose="02020603050405020304" pitchFamily="18" charset="0"/>
              </a:rPr>
              <a:t> </a:t>
            </a:r>
            <a:endParaRPr lang="es-MX" sz="2000" dirty="0"/>
          </a:p>
        </p:txBody>
      </p:sp>
      <p:sp>
        <p:nvSpPr>
          <p:cNvPr id="20" name="Rectángulo 19"/>
          <p:cNvSpPr/>
          <p:nvPr/>
        </p:nvSpPr>
        <p:spPr>
          <a:xfrm>
            <a:off x="8374034" y="4241184"/>
            <a:ext cx="1409360" cy="400110"/>
          </a:xfrm>
          <a:prstGeom prst="rect">
            <a:avLst/>
          </a:prstGeom>
        </p:spPr>
        <p:txBody>
          <a:bodyPr wrap="none">
            <a:spAutoFit/>
          </a:bodyPr>
          <a:lstStyle/>
          <a:p>
            <a:r>
              <a:rPr lang="es-ES" sz="2000" b="1" u="sng" dirty="0" smtClean="0">
                <a:effectLst/>
                <a:latin typeface="Book Antiqua" panose="02040602050305030304" pitchFamily="18" charset="0"/>
                <a:ea typeface="Calibri" panose="020F0502020204030204" pitchFamily="34" charset="0"/>
                <a:cs typeface="Times New Roman" panose="02020603050405020304" pitchFamily="18" charset="0"/>
              </a:rPr>
              <a:t>perseverar</a:t>
            </a:r>
            <a:endParaRPr lang="es-MX" sz="2000" dirty="0"/>
          </a:p>
        </p:txBody>
      </p:sp>
      <p:sp>
        <p:nvSpPr>
          <p:cNvPr id="21" name="Rectángulo 20"/>
          <p:cNvSpPr/>
          <p:nvPr/>
        </p:nvSpPr>
        <p:spPr>
          <a:xfrm>
            <a:off x="8477684" y="5653158"/>
            <a:ext cx="1636987" cy="400110"/>
          </a:xfrm>
          <a:prstGeom prst="rect">
            <a:avLst/>
          </a:prstGeom>
        </p:spPr>
        <p:txBody>
          <a:bodyPr wrap="none">
            <a:spAutoFit/>
          </a:bodyPr>
          <a:lstStyle/>
          <a:p>
            <a:r>
              <a:rPr lang="es-ES" sz="2000" b="1" u="sng" dirty="0" smtClean="0">
                <a:effectLst/>
                <a:latin typeface="Book Antiqua" panose="02040602050305030304" pitchFamily="18" charset="0"/>
                <a:ea typeface="Calibri" panose="020F0502020204030204" pitchFamily="34" charset="0"/>
                <a:cs typeface="Times New Roman" panose="02020603050405020304" pitchFamily="18" charset="0"/>
              </a:rPr>
              <a:t>experimenta</a:t>
            </a:r>
            <a:endParaRPr lang="es-MX" sz="2000" dirty="0"/>
          </a:p>
        </p:txBody>
      </p:sp>
      <p:sp>
        <p:nvSpPr>
          <p:cNvPr id="22" name="Rectángulo 21"/>
          <p:cNvSpPr/>
          <p:nvPr/>
        </p:nvSpPr>
        <p:spPr>
          <a:xfrm>
            <a:off x="8474382" y="5944160"/>
            <a:ext cx="2888932" cy="400110"/>
          </a:xfrm>
          <a:prstGeom prst="rect">
            <a:avLst/>
          </a:prstGeom>
        </p:spPr>
        <p:txBody>
          <a:bodyPr wrap="none">
            <a:spAutoFit/>
          </a:bodyPr>
          <a:lstStyle/>
          <a:p>
            <a:r>
              <a:rPr lang="es-ES" sz="2000" b="1" u="sng" dirty="0" smtClean="0">
                <a:effectLst/>
                <a:latin typeface="Book Antiqua" panose="02040602050305030304" pitchFamily="18" charset="0"/>
                <a:ea typeface="Calibri" panose="020F0502020204030204" pitchFamily="34" charset="0"/>
                <a:cs typeface="Times New Roman" panose="02020603050405020304" pitchFamily="18" charset="0"/>
              </a:rPr>
              <a:t>ir</a:t>
            </a:r>
            <a:r>
              <a:rPr lang="es-ES" sz="2000" dirty="0" smtClean="0">
                <a:effectLst/>
                <a:latin typeface="Book Antiqua" panose="02040602050305030304" pitchFamily="18" charset="0"/>
                <a:ea typeface="Calibri" panose="020F0502020204030204" pitchFamily="34" charset="0"/>
                <a:cs typeface="Times New Roman" panose="02020603050405020304" pitchFamily="18" charset="0"/>
              </a:rPr>
              <a:t> al </a:t>
            </a:r>
            <a:r>
              <a:rPr lang="es-ES" sz="2000" b="1" u="sng" dirty="0" smtClean="0">
                <a:effectLst/>
                <a:latin typeface="Book Antiqua" panose="02040602050305030304" pitchFamily="18" charset="0"/>
                <a:ea typeface="Calibri" panose="020F0502020204030204" pitchFamily="34" charset="0"/>
                <a:cs typeface="Times New Roman" panose="02020603050405020304" pitchFamily="18" charset="0"/>
              </a:rPr>
              <a:t>mundo</a:t>
            </a:r>
            <a:r>
              <a:rPr lang="es-ES" sz="2000" dirty="0" smtClean="0">
                <a:effectLst/>
                <a:latin typeface="Book Antiqua" panose="02040602050305030304" pitchFamily="18" charset="0"/>
                <a:ea typeface="Calibri" panose="020F0502020204030204" pitchFamily="34" charset="0"/>
                <a:cs typeface="Times New Roman" panose="02020603050405020304" pitchFamily="18" charset="0"/>
              </a:rPr>
              <a:t> a </a:t>
            </a:r>
            <a:r>
              <a:rPr lang="es-ES" sz="2000" b="1" u="sng" dirty="0" smtClean="0">
                <a:effectLst/>
                <a:latin typeface="Book Antiqua" panose="02040602050305030304" pitchFamily="18" charset="0"/>
                <a:ea typeface="Calibri" panose="020F0502020204030204" pitchFamily="34" charset="0"/>
                <a:cs typeface="Times New Roman" panose="02020603050405020304" pitchFamily="18" charset="0"/>
              </a:rPr>
              <a:t>anunciar</a:t>
            </a:r>
            <a:r>
              <a:rPr lang="es-ES" sz="2000" dirty="0" smtClean="0">
                <a:effectLst/>
                <a:latin typeface="Book Antiqua" panose="02040602050305030304" pitchFamily="18" charset="0"/>
                <a:ea typeface="Calibri" panose="020F0502020204030204" pitchFamily="34" charset="0"/>
                <a:cs typeface="Times New Roman" panose="02020603050405020304" pitchFamily="18" charset="0"/>
              </a:rPr>
              <a:t> </a:t>
            </a:r>
            <a:endParaRPr lang="es-MX" sz="2000" dirty="0"/>
          </a:p>
        </p:txBody>
      </p:sp>
      <p:sp>
        <p:nvSpPr>
          <p:cNvPr id="23" name="Rectángulo 22"/>
          <p:cNvSpPr/>
          <p:nvPr/>
        </p:nvSpPr>
        <p:spPr>
          <a:xfrm>
            <a:off x="8432178" y="4890834"/>
            <a:ext cx="2775119" cy="400110"/>
          </a:xfrm>
          <a:prstGeom prst="rect">
            <a:avLst/>
          </a:prstGeom>
        </p:spPr>
        <p:txBody>
          <a:bodyPr wrap="none">
            <a:spAutoFit/>
          </a:bodyPr>
          <a:lstStyle/>
          <a:p>
            <a:r>
              <a:rPr lang="es-ES" sz="2000" b="1" u="sng" dirty="0" smtClean="0">
                <a:effectLst/>
                <a:latin typeface="Book Antiqua" panose="02040602050305030304" pitchFamily="18" charset="0"/>
                <a:ea typeface="Calibri" panose="020F0502020204030204" pitchFamily="34" charset="0"/>
                <a:cs typeface="Times New Roman" panose="02020603050405020304" pitchFamily="18" charset="0"/>
              </a:rPr>
              <a:t>vida fraterna solidaria</a:t>
            </a:r>
            <a:endParaRPr lang="es-MX" sz="2000" b="1" u="sng" dirty="0"/>
          </a:p>
        </p:txBody>
      </p:sp>
      <p:sp>
        <p:nvSpPr>
          <p:cNvPr id="25" name="Rectángulo 24"/>
          <p:cNvSpPr/>
          <p:nvPr/>
        </p:nvSpPr>
        <p:spPr>
          <a:xfrm>
            <a:off x="8446921" y="6251033"/>
            <a:ext cx="2664512" cy="400110"/>
          </a:xfrm>
          <a:prstGeom prst="rect">
            <a:avLst/>
          </a:prstGeom>
        </p:spPr>
        <p:txBody>
          <a:bodyPr wrap="none">
            <a:spAutoFit/>
          </a:bodyPr>
          <a:lstStyle/>
          <a:p>
            <a:r>
              <a:rPr lang="es-ES" sz="2000" b="1" u="sng" dirty="0" smtClean="0">
                <a:effectLst/>
                <a:latin typeface="Book Antiqua" panose="02040602050305030304" pitchFamily="18" charset="0"/>
                <a:ea typeface="Calibri" panose="020F0502020204030204" pitchFamily="34" charset="0"/>
                <a:cs typeface="Times New Roman" panose="02020603050405020304" pitchFamily="18" charset="0"/>
              </a:rPr>
              <a:t>maduración humana</a:t>
            </a:r>
            <a:r>
              <a:rPr lang="es-ES" sz="2000" dirty="0" smtClean="0">
                <a:effectLst/>
                <a:latin typeface="Book Antiqua" panose="02040602050305030304" pitchFamily="18" charset="0"/>
                <a:ea typeface="Calibri" panose="020F0502020204030204" pitchFamily="34" charset="0"/>
                <a:cs typeface="Times New Roman" panose="02020603050405020304" pitchFamily="18" charset="0"/>
              </a:rPr>
              <a:t> </a:t>
            </a:r>
            <a:endParaRPr lang="es-MX" sz="2000" dirty="0"/>
          </a:p>
        </p:txBody>
      </p:sp>
      <p:pic>
        <p:nvPicPr>
          <p:cNvPr id="29" name="Picture 6" descr="Resultado de imagen para fondo roj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7068"/>
          <a:stretch/>
        </p:blipFill>
        <p:spPr bwMode="auto">
          <a:xfrm>
            <a:off x="2430975" y="183057"/>
            <a:ext cx="6529041" cy="797597"/>
          </a:xfrm>
          <a:prstGeom prst="roundRect">
            <a:avLst/>
          </a:prstGeom>
          <a:noFill/>
          <a:extLst>
            <a:ext uri="{909E8E84-426E-40DD-AFC4-6F175D3DCCD1}">
              <a14:hiddenFill xmlns:a14="http://schemas.microsoft.com/office/drawing/2010/main">
                <a:solidFill>
                  <a:srgbClr val="FFFFFF"/>
                </a:solidFill>
              </a14:hiddenFill>
            </a:ext>
          </a:extLst>
        </p:spPr>
      </p:pic>
      <p:sp>
        <p:nvSpPr>
          <p:cNvPr id="24" name="CuadroTexto 23"/>
          <p:cNvSpPr txBox="1"/>
          <p:nvPr/>
        </p:nvSpPr>
        <p:spPr>
          <a:xfrm>
            <a:off x="2603743" y="69257"/>
            <a:ext cx="6136360" cy="923330"/>
          </a:xfrm>
          <a:prstGeom prst="rect">
            <a:avLst/>
          </a:prstGeom>
          <a:noFill/>
        </p:spPr>
        <p:txBody>
          <a:bodyPr wrap="none" rtlCol="0">
            <a:spAutoFit/>
          </a:bodyPr>
          <a:lstStyle/>
          <a:p>
            <a:r>
              <a:rPr lang="es-MX" sz="5400" dirty="0" smtClean="0">
                <a:solidFill>
                  <a:schemeClr val="bg1"/>
                </a:solidFill>
              </a:rPr>
              <a:t>Aspectos del proceso</a:t>
            </a:r>
            <a:endParaRPr lang="es-MX" sz="5400" dirty="0">
              <a:solidFill>
                <a:schemeClr val="bg1"/>
              </a:solidFill>
            </a:endParaRPr>
          </a:p>
        </p:txBody>
      </p:sp>
      <p:sp>
        <p:nvSpPr>
          <p:cNvPr id="2" name="Pentágono 1"/>
          <p:cNvSpPr/>
          <p:nvPr/>
        </p:nvSpPr>
        <p:spPr>
          <a:xfrm>
            <a:off x="5938858" y="1022424"/>
            <a:ext cx="3302448" cy="489741"/>
          </a:xfrm>
          <a:prstGeom prst="homePlat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5975493" y="1000506"/>
            <a:ext cx="3518552" cy="461665"/>
          </a:xfrm>
          <a:prstGeom prst="rect">
            <a:avLst/>
          </a:prstGeom>
        </p:spPr>
        <p:txBody>
          <a:bodyPr wrap="square">
            <a:spAutoFit/>
          </a:bodyPr>
          <a:lstStyle/>
          <a:p>
            <a:r>
              <a:rPr lang="es-ES" sz="2400" u="sng"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P</a:t>
            </a:r>
            <a:r>
              <a:rPr lang="es-ES" sz="2400" u="sng" dirty="0" smtClean="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roceso de formación</a:t>
            </a:r>
            <a:r>
              <a:rPr lang="es-ES" sz="2400" dirty="0" smtClean="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 </a:t>
            </a:r>
            <a:endParaRPr lang="es-MX" sz="2400" dirty="0">
              <a:solidFill>
                <a:schemeClr val="bg1"/>
              </a:solidFill>
            </a:endParaRPr>
          </a:p>
        </p:txBody>
      </p:sp>
      <p:sp>
        <p:nvSpPr>
          <p:cNvPr id="30" name="Elipse 29"/>
          <p:cNvSpPr/>
          <p:nvPr/>
        </p:nvSpPr>
        <p:spPr>
          <a:xfrm>
            <a:off x="11360441" y="5736862"/>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rPr>
              <a:t>4</a:t>
            </a:r>
          </a:p>
        </p:txBody>
      </p:sp>
    </p:spTree>
    <p:extLst>
      <p:ext uri="{BB962C8B-B14F-4D97-AF65-F5344CB8AC3E}">
        <p14:creationId xmlns:p14="http://schemas.microsoft.com/office/powerpoint/2010/main" val="3459965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80"/>
            <a:ext cx="12220690" cy="6858000"/>
          </a:xfrm>
          <a:prstGeom prst="rect">
            <a:avLst/>
          </a:prstGeom>
          <a:solidFill>
            <a:srgbClr val="00B050"/>
          </a:solidFill>
          <a:extLst/>
        </p:spPr>
      </p:pic>
      <p:sp>
        <p:nvSpPr>
          <p:cNvPr id="5" name="Rectángulo 4"/>
          <p:cNvSpPr/>
          <p:nvPr/>
        </p:nvSpPr>
        <p:spPr>
          <a:xfrm>
            <a:off x="6283194" y="3819409"/>
            <a:ext cx="3813865" cy="369332"/>
          </a:xfrm>
          <a:prstGeom prst="rect">
            <a:avLst/>
          </a:prstGeom>
        </p:spPr>
        <p:txBody>
          <a:bodyPr wrap="none">
            <a:spAutoFit/>
          </a:bodyPr>
          <a:lstStyle/>
          <a:p>
            <a:r>
              <a:rPr lang="es-ES" b="1" u="sng"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acompañar procesos de formación</a:t>
            </a:r>
            <a:r>
              <a:rPr lang="es-ES"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endParaRPr lang="es-MX" dirty="0">
              <a:solidFill>
                <a:srgbClr val="002060"/>
              </a:solidFill>
            </a:endParaRPr>
          </a:p>
        </p:txBody>
      </p:sp>
      <p:sp>
        <p:nvSpPr>
          <p:cNvPr id="11" name="Rectángulo 10"/>
          <p:cNvSpPr/>
          <p:nvPr/>
        </p:nvSpPr>
        <p:spPr>
          <a:xfrm>
            <a:off x="6380305" y="5385539"/>
            <a:ext cx="1011815" cy="369332"/>
          </a:xfrm>
          <a:prstGeom prst="rect">
            <a:avLst/>
          </a:prstGeom>
        </p:spPr>
        <p:txBody>
          <a:bodyPr wrap="none">
            <a:spAutoFit/>
          </a:bodyPr>
          <a:lstStyle/>
          <a:p>
            <a:r>
              <a:rPr lang="es-ES" b="1" u="sng"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camino</a:t>
            </a:r>
            <a:r>
              <a:rPr lang="es-ES"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endParaRPr lang="es-MX" dirty="0"/>
          </a:p>
        </p:txBody>
      </p:sp>
      <p:sp>
        <p:nvSpPr>
          <p:cNvPr id="12" name="Rectángulo 11"/>
          <p:cNvSpPr/>
          <p:nvPr/>
        </p:nvSpPr>
        <p:spPr>
          <a:xfrm>
            <a:off x="6354656" y="5754871"/>
            <a:ext cx="1184940" cy="369332"/>
          </a:xfrm>
          <a:prstGeom prst="rect">
            <a:avLst/>
          </a:prstGeom>
        </p:spPr>
        <p:txBody>
          <a:bodyPr wrap="none">
            <a:spAutoFit/>
          </a:bodyPr>
          <a:lstStyle/>
          <a:p>
            <a:r>
              <a:rPr lang="es-ES" b="1" u="sng"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orgánicas</a:t>
            </a:r>
            <a:endParaRPr lang="es-MX" dirty="0"/>
          </a:p>
        </p:txBody>
      </p:sp>
      <p:sp>
        <p:nvSpPr>
          <p:cNvPr id="13" name="Rectángulo 12"/>
          <p:cNvSpPr/>
          <p:nvPr/>
        </p:nvSpPr>
        <p:spPr>
          <a:xfrm>
            <a:off x="6354656" y="6124203"/>
            <a:ext cx="1332416" cy="369332"/>
          </a:xfrm>
          <a:prstGeom prst="rect">
            <a:avLst/>
          </a:prstGeom>
        </p:spPr>
        <p:txBody>
          <a:bodyPr wrap="none">
            <a:spAutoFit/>
          </a:bodyPr>
          <a:lstStyle/>
          <a:p>
            <a:r>
              <a:rPr lang="es-ES" b="1" u="sng"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itinerarios</a:t>
            </a:r>
            <a:r>
              <a:rPr lang="es-ES"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endParaRPr lang="es-MX" dirty="0"/>
          </a:p>
        </p:txBody>
      </p:sp>
      <p:pic>
        <p:nvPicPr>
          <p:cNvPr id="16" name="Picture 8" descr="Imagen relacion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0430"/>
          <a:stretch/>
        </p:blipFill>
        <p:spPr bwMode="auto">
          <a:xfrm>
            <a:off x="1737283" y="3873192"/>
            <a:ext cx="4545911" cy="392789"/>
          </a:xfrm>
          <a:prstGeom prst="round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1737283" y="3883001"/>
            <a:ext cx="4639412" cy="369332"/>
          </a:xfrm>
          <a:prstGeom prst="rect">
            <a:avLst/>
          </a:prstGeom>
        </p:spPr>
        <p:txBody>
          <a:bodyPr wrap="none">
            <a:spAutoFit/>
          </a:bodyPr>
          <a:lstStyle/>
          <a:p>
            <a:r>
              <a:rPr lang="es-ES" b="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a)  </a:t>
            </a:r>
            <a:r>
              <a:rPr lang="es-ES" b="1" i="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La Dimensión Humana y </a:t>
            </a:r>
            <a:r>
              <a:rPr lang="es-ES" b="1" i="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Comunitaria</a:t>
            </a:r>
            <a:r>
              <a:rPr lang="es-ES"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 - </a:t>
            </a:r>
            <a:endParaRPr lang="es-MX" b="1" dirty="0">
              <a:solidFill>
                <a:schemeClr val="bg1"/>
              </a:solidFill>
            </a:endParaRPr>
          </a:p>
        </p:txBody>
      </p:sp>
      <p:pic>
        <p:nvPicPr>
          <p:cNvPr id="17" name="Picture 8" descr="Imagen relacion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0430"/>
          <a:stretch/>
        </p:blipFill>
        <p:spPr bwMode="auto">
          <a:xfrm>
            <a:off x="1737282" y="4366834"/>
            <a:ext cx="4545911" cy="392789"/>
          </a:xfrm>
          <a:prstGeom prst="round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1937455" y="4409703"/>
            <a:ext cx="3057247" cy="369332"/>
          </a:xfrm>
          <a:prstGeom prst="rect">
            <a:avLst/>
          </a:prstGeom>
        </p:spPr>
        <p:txBody>
          <a:bodyPr wrap="none">
            <a:spAutoFit/>
          </a:bodyPr>
          <a:lstStyle/>
          <a:p>
            <a:r>
              <a:rPr lang="es-ES" b="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b)  </a:t>
            </a:r>
            <a:r>
              <a:rPr lang="es-ES" b="1" i="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La Dimensión Espiritual</a:t>
            </a:r>
            <a:endParaRPr lang="es-MX" b="1" dirty="0">
              <a:solidFill>
                <a:schemeClr val="bg1"/>
              </a:solidFill>
            </a:endParaRPr>
          </a:p>
        </p:txBody>
      </p:sp>
      <p:pic>
        <p:nvPicPr>
          <p:cNvPr id="18" name="Picture 8" descr="Imagen relacion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0430"/>
          <a:stretch/>
        </p:blipFill>
        <p:spPr bwMode="auto">
          <a:xfrm>
            <a:off x="1737281" y="4873975"/>
            <a:ext cx="4545911" cy="392789"/>
          </a:xfrm>
          <a:prstGeom prst="round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1982947" y="4902431"/>
            <a:ext cx="3211135" cy="369332"/>
          </a:xfrm>
          <a:prstGeom prst="rect">
            <a:avLst/>
          </a:prstGeom>
        </p:spPr>
        <p:txBody>
          <a:bodyPr wrap="none">
            <a:spAutoFit/>
          </a:bodyPr>
          <a:lstStyle/>
          <a:p>
            <a:r>
              <a:rPr lang="es-ES" b="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c)  </a:t>
            </a:r>
            <a:r>
              <a:rPr lang="es-ES" b="1" i="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La Dimensión Intelectual</a:t>
            </a:r>
            <a:r>
              <a:rPr lang="es-ES" b="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endParaRPr lang="es-MX" b="1" dirty="0">
              <a:solidFill>
                <a:schemeClr val="bg1"/>
              </a:solidFill>
            </a:endParaRPr>
          </a:p>
        </p:txBody>
      </p:sp>
      <p:pic>
        <p:nvPicPr>
          <p:cNvPr id="19" name="Picture 8" descr="Imagen relacion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0430"/>
          <a:stretch/>
        </p:blipFill>
        <p:spPr bwMode="auto">
          <a:xfrm>
            <a:off x="1737281" y="5403564"/>
            <a:ext cx="4545911" cy="392789"/>
          </a:xfrm>
          <a:prstGeom prst="round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1937455" y="5435608"/>
            <a:ext cx="4358886" cy="369332"/>
          </a:xfrm>
          <a:prstGeom prst="rect">
            <a:avLst/>
          </a:prstGeom>
        </p:spPr>
        <p:txBody>
          <a:bodyPr wrap="none">
            <a:spAutoFit/>
          </a:bodyPr>
          <a:lstStyle/>
          <a:p>
            <a:r>
              <a:rPr lang="es-ES" b="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d)  </a:t>
            </a:r>
            <a:r>
              <a:rPr lang="es-ES" b="1" i="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La Dimensión Pastoral y </a:t>
            </a:r>
            <a:r>
              <a:rPr lang="es-ES" b="1" i="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Misionera -</a:t>
            </a:r>
            <a:endParaRPr lang="es-MX" b="1" dirty="0">
              <a:solidFill>
                <a:schemeClr val="bg1"/>
              </a:solidFill>
            </a:endParaRPr>
          </a:p>
        </p:txBody>
      </p:sp>
      <p:pic>
        <p:nvPicPr>
          <p:cNvPr id="20" name="Picture 6" descr="Resultado de imagen para fondo roj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7068"/>
          <a:stretch/>
        </p:blipFill>
        <p:spPr bwMode="auto">
          <a:xfrm>
            <a:off x="2683198" y="438825"/>
            <a:ext cx="6529041" cy="733797"/>
          </a:xfrm>
          <a:prstGeom prst="round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727813" y="1779896"/>
            <a:ext cx="9796913" cy="584775"/>
          </a:xfrm>
          <a:prstGeom prst="rect">
            <a:avLst/>
          </a:prstGeom>
        </p:spPr>
        <p:txBody>
          <a:bodyPr wrap="none">
            <a:spAutoFit/>
          </a:bodyPr>
          <a:lstStyle/>
          <a:p>
            <a:pPr marL="727710" indent="-457200" algn="just">
              <a:buFontTx/>
              <a:buChar char="-"/>
            </a:pPr>
            <a:r>
              <a:rPr lang="es-ES" sz="3200" b="1" dirty="0" smtClean="0"/>
              <a:t>Una </a:t>
            </a:r>
            <a:r>
              <a:rPr lang="es-ES" sz="3200" b="1" dirty="0"/>
              <a:t>formación integral, </a:t>
            </a:r>
            <a:r>
              <a:rPr lang="es-ES" sz="3200" b="1" dirty="0" err="1" smtClean="0"/>
              <a:t>kerigmática</a:t>
            </a:r>
            <a:r>
              <a:rPr lang="es-ES" sz="3200" b="1" dirty="0" smtClean="0"/>
              <a:t> </a:t>
            </a:r>
            <a:r>
              <a:rPr lang="es-ES" sz="3200" b="1" dirty="0"/>
              <a:t>y </a:t>
            </a:r>
            <a:r>
              <a:rPr lang="es-ES" sz="3200" b="1" dirty="0" smtClean="0"/>
              <a:t>permanente - </a:t>
            </a:r>
            <a:endParaRPr lang="es-MX" sz="3200" b="1" dirty="0"/>
          </a:p>
        </p:txBody>
      </p:sp>
      <p:sp>
        <p:nvSpPr>
          <p:cNvPr id="6" name="Rectángulo 5"/>
          <p:cNvSpPr/>
          <p:nvPr/>
        </p:nvSpPr>
        <p:spPr>
          <a:xfrm>
            <a:off x="777838" y="3040974"/>
            <a:ext cx="8750601" cy="584775"/>
          </a:xfrm>
          <a:prstGeom prst="rect">
            <a:avLst/>
          </a:prstGeom>
        </p:spPr>
        <p:txBody>
          <a:bodyPr wrap="none">
            <a:spAutoFit/>
          </a:bodyPr>
          <a:lstStyle/>
          <a:p>
            <a:pPr marL="727710" indent="-457200" algn="just">
              <a:buFontTx/>
              <a:buChar char="-"/>
            </a:pPr>
            <a:r>
              <a:rPr lang="es-ES" sz="3200" b="1" dirty="0" smtClean="0">
                <a:latin typeface="Calibri" panose="020F0502020204030204" pitchFamily="34" charset="0"/>
                <a:ea typeface="Times New Roman" panose="02020603050405020304" pitchFamily="18" charset="0"/>
              </a:rPr>
              <a:t>Una </a:t>
            </a:r>
            <a:r>
              <a:rPr lang="es-ES" sz="3200" b="1" dirty="0">
                <a:latin typeface="Calibri" panose="020F0502020204030204" pitchFamily="34" charset="0"/>
                <a:ea typeface="Times New Roman" panose="02020603050405020304" pitchFamily="18" charset="0"/>
              </a:rPr>
              <a:t>formación atenta </a:t>
            </a:r>
            <a:r>
              <a:rPr lang="es-ES" sz="3200" b="1" dirty="0" smtClean="0">
                <a:latin typeface="Calibri" panose="020F0502020204030204" pitchFamily="34" charset="0"/>
                <a:ea typeface="Times New Roman" panose="02020603050405020304" pitchFamily="18" charset="0"/>
              </a:rPr>
              <a:t>a </a:t>
            </a:r>
            <a:r>
              <a:rPr lang="es-ES" sz="3200" b="1" dirty="0">
                <a:latin typeface="Calibri" panose="020F0502020204030204" pitchFamily="34" charset="0"/>
                <a:ea typeface="Times New Roman" panose="02020603050405020304" pitchFamily="18" charset="0"/>
              </a:rPr>
              <a:t>dimensiones diversas </a:t>
            </a:r>
            <a:endParaRPr lang="es-MX" sz="3200" b="1" dirty="0">
              <a:effectLst/>
              <a:latin typeface="Calibri" panose="020F0502020204030204" pitchFamily="34" charset="0"/>
              <a:ea typeface="Times New Roman" panose="02020603050405020304" pitchFamily="18" charset="0"/>
            </a:endParaRPr>
          </a:p>
        </p:txBody>
      </p:sp>
      <p:sp>
        <p:nvSpPr>
          <p:cNvPr id="2" name="Rectángulo 1"/>
          <p:cNvSpPr/>
          <p:nvPr/>
        </p:nvSpPr>
        <p:spPr>
          <a:xfrm>
            <a:off x="2974092" y="193755"/>
            <a:ext cx="5697906" cy="991875"/>
          </a:xfrm>
          <a:prstGeom prst="rect">
            <a:avLst/>
          </a:prstGeom>
        </p:spPr>
        <p:txBody>
          <a:bodyPr wrap="none">
            <a:spAutoFit/>
          </a:bodyPr>
          <a:lstStyle/>
          <a:p>
            <a:pPr marL="270510" algn="just">
              <a:lnSpc>
                <a:spcPct val="115000"/>
              </a:lnSpc>
              <a:spcBef>
                <a:spcPts val="500"/>
              </a:spcBef>
              <a:spcAft>
                <a:spcPts val="500"/>
              </a:spcAft>
            </a:pPr>
            <a:r>
              <a:rPr lang="es-ES" sz="5400" dirty="0">
                <a:solidFill>
                  <a:schemeClr val="bg1"/>
                </a:solidFill>
              </a:rPr>
              <a:t>Criterios generales</a:t>
            </a:r>
            <a:endParaRPr lang="es-MX" sz="5400" dirty="0">
              <a:solidFill>
                <a:schemeClr val="bg1"/>
              </a:solidFill>
            </a:endParaRPr>
          </a:p>
        </p:txBody>
      </p:sp>
      <p:sp>
        <p:nvSpPr>
          <p:cNvPr id="14" name="Pentágono 13"/>
          <p:cNvSpPr/>
          <p:nvPr/>
        </p:nvSpPr>
        <p:spPr>
          <a:xfrm>
            <a:off x="7788883" y="2295194"/>
            <a:ext cx="2597548" cy="560154"/>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7790352" y="2293017"/>
            <a:ext cx="2433680" cy="461665"/>
          </a:xfrm>
          <a:prstGeom prst="rect">
            <a:avLst/>
          </a:prstGeom>
        </p:spPr>
        <p:txBody>
          <a:bodyPr wrap="none">
            <a:spAutoFit/>
          </a:bodyPr>
          <a:lstStyle/>
          <a:p>
            <a:r>
              <a:rPr lang="es-ES" sz="2400" b="1" u="sng"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proceso integral</a:t>
            </a:r>
            <a:endParaRPr lang="es-MX" sz="2400" dirty="0"/>
          </a:p>
        </p:txBody>
      </p:sp>
      <p:sp>
        <p:nvSpPr>
          <p:cNvPr id="21" name="Elipse 20"/>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rPr>
              <a:t>5</a:t>
            </a:r>
          </a:p>
        </p:txBody>
      </p:sp>
    </p:spTree>
    <p:extLst>
      <p:ext uri="{BB962C8B-B14F-4D97-AF65-F5344CB8AC3E}">
        <p14:creationId xmlns:p14="http://schemas.microsoft.com/office/powerpoint/2010/main" val="1810332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0"/>
            <a:ext cx="12220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193692" y="1089449"/>
            <a:ext cx="7693709" cy="584775"/>
          </a:xfrm>
          <a:prstGeom prst="rect">
            <a:avLst/>
          </a:prstGeom>
        </p:spPr>
        <p:txBody>
          <a:bodyPr wrap="none">
            <a:spAutoFit/>
          </a:bodyPr>
          <a:lstStyle/>
          <a:p>
            <a:r>
              <a:rPr lang="es-ES" sz="3200" b="1" dirty="0" smtClean="0"/>
              <a:t>- Una </a:t>
            </a:r>
            <a:r>
              <a:rPr lang="es-ES" sz="3200" b="1" dirty="0"/>
              <a:t>formación respetuosa de los procesos </a:t>
            </a:r>
            <a:endParaRPr lang="es-MX" sz="3200" b="1" dirty="0"/>
          </a:p>
        </p:txBody>
      </p:sp>
      <p:sp>
        <p:nvSpPr>
          <p:cNvPr id="15" name="Elipse 14"/>
          <p:cNvSpPr/>
          <p:nvPr/>
        </p:nvSpPr>
        <p:spPr>
          <a:xfrm>
            <a:off x="6040547" y="2003462"/>
            <a:ext cx="5357447" cy="4158313"/>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7216374" y="2641075"/>
            <a:ext cx="954107" cy="369332"/>
          </a:xfrm>
          <a:prstGeom prst="rect">
            <a:avLst/>
          </a:prstGeom>
        </p:spPr>
        <p:txBody>
          <a:bodyPr wrap="none">
            <a:spAutoFit/>
          </a:bodyPr>
          <a:lstStyle/>
          <a:p>
            <a:r>
              <a:rPr lang="es-ES" b="1" u="sng"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camino</a:t>
            </a:r>
            <a:endParaRPr lang="es-MX" dirty="0">
              <a:solidFill>
                <a:schemeClr val="bg1"/>
              </a:solidFill>
            </a:endParaRPr>
          </a:p>
        </p:txBody>
      </p:sp>
      <p:sp>
        <p:nvSpPr>
          <p:cNvPr id="5" name="Rectángulo 4"/>
          <p:cNvSpPr/>
          <p:nvPr/>
        </p:nvSpPr>
        <p:spPr>
          <a:xfrm>
            <a:off x="7204941" y="3144126"/>
            <a:ext cx="3929281" cy="369332"/>
          </a:xfrm>
          <a:prstGeom prst="rect">
            <a:avLst/>
          </a:prstGeom>
        </p:spPr>
        <p:txBody>
          <a:bodyPr wrap="none">
            <a:spAutoFit/>
          </a:bodyPr>
          <a:lstStyle/>
          <a:p>
            <a:r>
              <a:rPr lang="es-ES" b="1" u="sng"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itinerario</a:t>
            </a:r>
            <a:r>
              <a:rPr lang="es-ES"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r>
              <a:rPr lang="es-ES" b="1" u="sng"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diversificado, respetuoso</a:t>
            </a:r>
            <a:r>
              <a:rPr lang="es-ES"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endParaRPr lang="es-MX" dirty="0">
              <a:solidFill>
                <a:schemeClr val="bg1"/>
              </a:solidFill>
            </a:endParaRPr>
          </a:p>
        </p:txBody>
      </p:sp>
      <p:sp>
        <p:nvSpPr>
          <p:cNvPr id="6" name="Rectángulo 5"/>
          <p:cNvSpPr/>
          <p:nvPr/>
        </p:nvSpPr>
        <p:spPr>
          <a:xfrm>
            <a:off x="7216374" y="3647177"/>
            <a:ext cx="2339102" cy="369332"/>
          </a:xfrm>
          <a:prstGeom prst="rect">
            <a:avLst/>
          </a:prstGeom>
        </p:spPr>
        <p:txBody>
          <a:bodyPr wrap="none">
            <a:spAutoFit/>
          </a:bodyPr>
          <a:lstStyle/>
          <a:p>
            <a:r>
              <a:rPr lang="es-ES" b="1" u="sng"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procesos personales</a:t>
            </a:r>
            <a:r>
              <a:rPr lang="es-ES"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endParaRPr lang="es-MX" dirty="0">
              <a:solidFill>
                <a:schemeClr val="bg1"/>
              </a:solidFill>
            </a:endParaRPr>
          </a:p>
        </p:txBody>
      </p:sp>
      <p:sp>
        <p:nvSpPr>
          <p:cNvPr id="7" name="Rectángulo 6"/>
          <p:cNvSpPr/>
          <p:nvPr/>
        </p:nvSpPr>
        <p:spPr>
          <a:xfrm>
            <a:off x="7216374" y="4135083"/>
            <a:ext cx="2121093" cy="369332"/>
          </a:xfrm>
          <a:prstGeom prst="rect">
            <a:avLst/>
          </a:prstGeom>
        </p:spPr>
        <p:txBody>
          <a:bodyPr wrap="none">
            <a:spAutoFit/>
          </a:bodyPr>
          <a:lstStyle/>
          <a:p>
            <a:r>
              <a:rPr lang="es-ES" b="1" u="sng"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proyecto orgánico</a:t>
            </a:r>
            <a:r>
              <a:rPr lang="es-ES"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endParaRPr lang="es-MX" dirty="0">
              <a:solidFill>
                <a:schemeClr val="bg1"/>
              </a:solidFill>
            </a:endParaRPr>
          </a:p>
        </p:txBody>
      </p:sp>
      <p:sp>
        <p:nvSpPr>
          <p:cNvPr id="8" name="Rectángulo 7"/>
          <p:cNvSpPr/>
          <p:nvPr/>
        </p:nvSpPr>
        <p:spPr>
          <a:xfrm>
            <a:off x="7204941" y="4713385"/>
            <a:ext cx="3172663" cy="369332"/>
          </a:xfrm>
          <a:prstGeom prst="rect">
            <a:avLst/>
          </a:prstGeom>
        </p:spPr>
        <p:txBody>
          <a:bodyPr wrap="none">
            <a:spAutoFit/>
          </a:bodyPr>
          <a:lstStyle/>
          <a:p>
            <a:r>
              <a:rPr lang="es-ES" b="1" u="sng"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dinámicas,</a:t>
            </a:r>
            <a:r>
              <a:rPr lang="es-ES"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r>
              <a:rPr lang="es-ES" b="1" u="sng"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activas</a:t>
            </a:r>
            <a:r>
              <a:rPr lang="es-ES"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y </a:t>
            </a:r>
            <a:r>
              <a:rPr lang="es-ES" b="1" u="sng"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abiertas</a:t>
            </a:r>
            <a:endParaRPr lang="es-MX" dirty="0">
              <a:solidFill>
                <a:schemeClr val="bg1"/>
              </a:solidFill>
            </a:endParaRPr>
          </a:p>
        </p:txBody>
      </p:sp>
      <p:sp>
        <p:nvSpPr>
          <p:cNvPr id="9" name="Rectángulo 8"/>
          <p:cNvSpPr/>
          <p:nvPr/>
        </p:nvSpPr>
        <p:spPr>
          <a:xfrm>
            <a:off x="7216374" y="5216436"/>
            <a:ext cx="2390398" cy="369332"/>
          </a:xfrm>
          <a:prstGeom prst="rect">
            <a:avLst/>
          </a:prstGeom>
        </p:spPr>
        <p:txBody>
          <a:bodyPr wrap="none">
            <a:spAutoFit/>
          </a:bodyPr>
          <a:lstStyle/>
          <a:p>
            <a:r>
              <a:rPr lang="es-ES" b="1" u="sng"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testimonios valiosos</a:t>
            </a:r>
            <a:r>
              <a:rPr lang="es-ES"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endParaRPr lang="es-MX" dirty="0">
              <a:solidFill>
                <a:schemeClr val="bg1"/>
              </a:solidFill>
            </a:endParaRPr>
          </a:p>
        </p:txBody>
      </p:sp>
      <p:sp>
        <p:nvSpPr>
          <p:cNvPr id="16" name="Rectángulo redondeado 15"/>
          <p:cNvSpPr/>
          <p:nvPr/>
        </p:nvSpPr>
        <p:spPr>
          <a:xfrm>
            <a:off x="6040547" y="2098997"/>
            <a:ext cx="1164394" cy="668740"/>
          </a:xfrm>
          <a:prstGeom prst="roundRect">
            <a:avLst/>
          </a:prstGeom>
          <a:solidFill>
            <a:schemeClr val="accent6">
              <a:lumMod val="5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281</a:t>
            </a:r>
            <a:endParaRPr lang="es-MX" sz="2000" b="1" dirty="0"/>
          </a:p>
        </p:txBody>
      </p:sp>
      <p:pic>
        <p:nvPicPr>
          <p:cNvPr id="10" name="Picture 2" descr="Resultado de imagen para formac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533" y="2781196"/>
            <a:ext cx="4662123" cy="2255866"/>
          </a:xfrm>
          <a:prstGeom prst="rect">
            <a:avLst/>
          </a:prstGeom>
          <a:noFill/>
          <a:extLst>
            <a:ext uri="{909E8E84-426E-40DD-AFC4-6F175D3DCCD1}">
              <a14:hiddenFill xmlns:a14="http://schemas.microsoft.com/office/drawing/2010/main">
                <a:solidFill>
                  <a:srgbClr val="FFFFFF"/>
                </a:solidFill>
              </a14:hiddenFill>
            </a:ext>
          </a:extLst>
        </p:spPr>
      </p:pic>
      <p:sp>
        <p:nvSpPr>
          <p:cNvPr id="13" name="Elipse 12"/>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chemeClr val="tx1"/>
                </a:solidFill>
              </a:rPr>
              <a:t>6</a:t>
            </a:r>
            <a:endParaRPr lang="es-MX" sz="3200" b="1" dirty="0">
              <a:solidFill>
                <a:schemeClr val="tx1"/>
              </a:solidFill>
            </a:endParaRPr>
          </a:p>
        </p:txBody>
      </p:sp>
    </p:spTree>
    <p:extLst>
      <p:ext uri="{BB962C8B-B14F-4D97-AF65-F5344CB8AC3E}">
        <p14:creationId xmlns:p14="http://schemas.microsoft.com/office/powerpoint/2010/main" val="3816428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29"/>
            <a:ext cx="12220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Elipse 12"/>
          <p:cNvSpPr/>
          <p:nvPr/>
        </p:nvSpPr>
        <p:spPr>
          <a:xfrm>
            <a:off x="469800" y="791570"/>
            <a:ext cx="3747358" cy="334977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redondeado 11"/>
          <p:cNvSpPr/>
          <p:nvPr/>
        </p:nvSpPr>
        <p:spPr>
          <a:xfrm>
            <a:off x="461029" y="626407"/>
            <a:ext cx="1164394" cy="668740"/>
          </a:xfrm>
          <a:prstGeom prst="roundRect">
            <a:avLst/>
          </a:prstGeom>
          <a:solidFill>
            <a:schemeClr val="accent6">
              <a:lumMod val="5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282</a:t>
            </a:r>
            <a:endParaRPr lang="es-MX" sz="2000" b="1" dirty="0"/>
          </a:p>
        </p:txBody>
      </p:sp>
      <p:sp>
        <p:nvSpPr>
          <p:cNvPr id="3" name="Rectángulo 2"/>
          <p:cNvSpPr/>
          <p:nvPr/>
        </p:nvSpPr>
        <p:spPr>
          <a:xfrm>
            <a:off x="832639" y="1347762"/>
            <a:ext cx="3025187" cy="646331"/>
          </a:xfrm>
          <a:prstGeom prst="rect">
            <a:avLst/>
          </a:prstGeom>
        </p:spPr>
        <p:txBody>
          <a:bodyPr wrap="none">
            <a:spAutoFit/>
          </a:bodyPr>
          <a:lstStyle/>
          <a:p>
            <a:pPr algn="ctr"/>
            <a:r>
              <a:rPr lang="es-ES"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 El </a:t>
            </a:r>
            <a:r>
              <a:rPr lang="es-ES" b="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Pueblo de Dios pide </a:t>
            </a:r>
            <a:endParaRPr lang="es-ES"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endParaRPr>
          </a:p>
          <a:p>
            <a:pPr algn="ctr"/>
            <a:r>
              <a:rPr lang="es-ES"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ser </a:t>
            </a:r>
            <a:r>
              <a:rPr lang="es-ES" b="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acompañado y formado</a:t>
            </a:r>
            <a:endParaRPr lang="es-MX" dirty="0">
              <a:solidFill>
                <a:schemeClr val="bg1"/>
              </a:solidFill>
            </a:endParaRPr>
          </a:p>
        </p:txBody>
      </p:sp>
      <p:sp>
        <p:nvSpPr>
          <p:cNvPr id="4" name="Rectángulo 3"/>
          <p:cNvSpPr/>
          <p:nvPr/>
        </p:nvSpPr>
        <p:spPr>
          <a:xfrm>
            <a:off x="832639" y="2126219"/>
            <a:ext cx="1370888" cy="369332"/>
          </a:xfrm>
          <a:prstGeom prst="rect">
            <a:avLst/>
          </a:prstGeom>
        </p:spPr>
        <p:txBody>
          <a:bodyPr wrap="none">
            <a:spAutoFit/>
          </a:bodyPr>
          <a:lstStyle/>
          <a:p>
            <a:r>
              <a:rPr lang="es-ES"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 El </a:t>
            </a:r>
            <a:r>
              <a:rPr lang="es-ES" b="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obispo </a:t>
            </a:r>
            <a:endParaRPr lang="es-MX" dirty="0">
              <a:solidFill>
                <a:schemeClr val="bg1"/>
              </a:solidFill>
            </a:endParaRPr>
          </a:p>
        </p:txBody>
      </p:sp>
      <p:sp>
        <p:nvSpPr>
          <p:cNvPr id="5" name="Rectángulo 4"/>
          <p:cNvSpPr/>
          <p:nvPr/>
        </p:nvSpPr>
        <p:spPr>
          <a:xfrm>
            <a:off x="835019" y="2403928"/>
            <a:ext cx="1928733" cy="369332"/>
          </a:xfrm>
          <a:prstGeom prst="rect">
            <a:avLst/>
          </a:prstGeom>
        </p:spPr>
        <p:txBody>
          <a:bodyPr wrap="none">
            <a:spAutoFit/>
          </a:bodyPr>
          <a:lstStyle/>
          <a:p>
            <a:r>
              <a:rPr lang="es-ES"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 Los presbíteros</a:t>
            </a:r>
            <a:endParaRPr lang="es-MX" dirty="0">
              <a:solidFill>
                <a:schemeClr val="bg1"/>
              </a:solidFill>
            </a:endParaRPr>
          </a:p>
        </p:txBody>
      </p:sp>
      <p:sp>
        <p:nvSpPr>
          <p:cNvPr id="6" name="Rectángulo 5"/>
          <p:cNvSpPr/>
          <p:nvPr/>
        </p:nvSpPr>
        <p:spPr>
          <a:xfrm>
            <a:off x="832639" y="2723607"/>
            <a:ext cx="3102131" cy="369332"/>
          </a:xfrm>
          <a:prstGeom prst="rect">
            <a:avLst/>
          </a:prstGeom>
        </p:spPr>
        <p:txBody>
          <a:bodyPr wrap="none">
            <a:spAutoFit/>
          </a:bodyPr>
          <a:lstStyle/>
          <a:p>
            <a:r>
              <a:rPr lang="es-ES"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 Los </a:t>
            </a:r>
            <a:r>
              <a:rPr lang="es-ES" b="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diáconos </a:t>
            </a:r>
            <a:r>
              <a:rPr lang="es-ES"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permanentes</a:t>
            </a:r>
            <a:endParaRPr lang="es-MX" dirty="0">
              <a:solidFill>
                <a:schemeClr val="bg1"/>
              </a:solidFill>
            </a:endParaRPr>
          </a:p>
        </p:txBody>
      </p:sp>
      <p:sp>
        <p:nvSpPr>
          <p:cNvPr id="7" name="Rectángulo 6"/>
          <p:cNvSpPr/>
          <p:nvPr/>
        </p:nvSpPr>
        <p:spPr>
          <a:xfrm>
            <a:off x="832639" y="3057369"/>
            <a:ext cx="2185214" cy="369332"/>
          </a:xfrm>
          <a:prstGeom prst="rect">
            <a:avLst/>
          </a:prstGeom>
        </p:spPr>
        <p:txBody>
          <a:bodyPr wrap="none">
            <a:spAutoFit/>
          </a:bodyPr>
          <a:lstStyle/>
          <a:p>
            <a:r>
              <a:rPr lang="es-ES"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 Los </a:t>
            </a:r>
            <a:r>
              <a:rPr lang="es-ES" b="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laicos y laicas</a:t>
            </a:r>
            <a:endParaRPr lang="es-MX" dirty="0">
              <a:solidFill>
                <a:schemeClr val="bg1"/>
              </a:solidFill>
            </a:endParaRPr>
          </a:p>
        </p:txBody>
      </p:sp>
      <p:sp>
        <p:nvSpPr>
          <p:cNvPr id="15" name="Elipse 14"/>
          <p:cNvSpPr/>
          <p:nvPr/>
        </p:nvSpPr>
        <p:spPr>
          <a:xfrm>
            <a:off x="8237293" y="820662"/>
            <a:ext cx="3747358" cy="334977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redondeado 13"/>
          <p:cNvSpPr/>
          <p:nvPr/>
        </p:nvSpPr>
        <p:spPr>
          <a:xfrm>
            <a:off x="8221359" y="626407"/>
            <a:ext cx="1164394" cy="668740"/>
          </a:xfrm>
          <a:prstGeom prst="roundRect">
            <a:avLst/>
          </a:prstGeom>
          <a:solidFill>
            <a:schemeClr val="accent6">
              <a:lumMod val="5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283</a:t>
            </a:r>
            <a:endParaRPr lang="es-MX" sz="2000" b="1" dirty="0"/>
          </a:p>
        </p:txBody>
      </p:sp>
      <p:sp>
        <p:nvSpPr>
          <p:cNvPr id="2" name="Rectángulo 1"/>
          <p:cNvSpPr/>
          <p:nvPr/>
        </p:nvSpPr>
        <p:spPr>
          <a:xfrm>
            <a:off x="9134053" y="1804738"/>
            <a:ext cx="2121093" cy="1323439"/>
          </a:xfrm>
          <a:prstGeom prst="rect">
            <a:avLst/>
          </a:prstGeom>
        </p:spPr>
        <p:txBody>
          <a:bodyPr wrap="none">
            <a:spAutoFit/>
          </a:bodyPr>
          <a:lstStyle/>
          <a:p>
            <a:pPr algn="ctr"/>
            <a:r>
              <a:rPr lang="es-ES" sz="2000"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Actuación </a:t>
            </a:r>
            <a:r>
              <a:rPr lang="es-ES" sz="2000" b="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como </a:t>
            </a:r>
            <a:endParaRPr lang="es-ES" sz="2000"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endParaRPr>
          </a:p>
          <a:p>
            <a:pPr algn="ctr"/>
            <a:r>
              <a:rPr lang="es-ES" sz="2000"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discípulos</a:t>
            </a:r>
          </a:p>
          <a:p>
            <a:pPr algn="ctr"/>
            <a:r>
              <a:rPr lang="es-ES" sz="2000"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r>
              <a:rPr lang="es-ES" sz="2000" b="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misioneros en </a:t>
            </a:r>
            <a:endParaRPr lang="es-ES" sz="2000"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endParaRPr>
          </a:p>
          <a:p>
            <a:pPr algn="ctr"/>
            <a:r>
              <a:rPr lang="es-ES" sz="2000"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el </a:t>
            </a:r>
            <a:r>
              <a:rPr lang="es-ES" sz="2000" b="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mundo</a:t>
            </a:r>
            <a:endParaRPr lang="es-MX" sz="2000" dirty="0">
              <a:solidFill>
                <a:schemeClr val="bg1"/>
              </a:solidFill>
            </a:endParaRPr>
          </a:p>
        </p:txBody>
      </p:sp>
      <p:sp>
        <p:nvSpPr>
          <p:cNvPr id="16" name="Elipse 15"/>
          <p:cNvSpPr/>
          <p:nvPr/>
        </p:nvSpPr>
        <p:spPr>
          <a:xfrm>
            <a:off x="4176682" y="3358052"/>
            <a:ext cx="3747358" cy="334977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redondeado 16"/>
          <p:cNvSpPr/>
          <p:nvPr/>
        </p:nvSpPr>
        <p:spPr>
          <a:xfrm>
            <a:off x="4433284" y="3210767"/>
            <a:ext cx="1164394" cy="668740"/>
          </a:xfrm>
          <a:prstGeom prst="roundRect">
            <a:avLst/>
          </a:prstGeom>
          <a:solidFill>
            <a:schemeClr val="accent6">
              <a:lumMod val="5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284</a:t>
            </a:r>
            <a:endParaRPr lang="es-MX" sz="2000" b="1" dirty="0"/>
          </a:p>
        </p:txBody>
      </p:sp>
      <p:sp>
        <p:nvSpPr>
          <p:cNvPr id="9" name="Rectángulo 8"/>
          <p:cNvSpPr/>
          <p:nvPr/>
        </p:nvSpPr>
        <p:spPr>
          <a:xfrm>
            <a:off x="4774815" y="4088551"/>
            <a:ext cx="2589170" cy="646331"/>
          </a:xfrm>
          <a:prstGeom prst="rect">
            <a:avLst/>
          </a:prstGeom>
        </p:spPr>
        <p:txBody>
          <a:bodyPr wrap="none">
            <a:spAutoFit/>
          </a:bodyPr>
          <a:lstStyle/>
          <a:p>
            <a:pPr algn="ctr"/>
            <a:r>
              <a:rPr lang="es-ES"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 Una </a:t>
            </a:r>
            <a:r>
              <a:rPr lang="es-ES" b="1" u="sng"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espiritualidad</a:t>
            </a:r>
            <a:r>
              <a:rPr lang="es-ES"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endParaRPr lang="es-ES"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endParaRPr>
          </a:p>
          <a:p>
            <a:pPr algn="ctr"/>
            <a:r>
              <a:rPr lang="es-ES" b="1"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de </a:t>
            </a:r>
            <a:r>
              <a:rPr lang="es-ES" b="1"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la</a:t>
            </a:r>
            <a:r>
              <a:rPr lang="es-ES"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r>
              <a:rPr lang="es-ES" b="1" u="sng"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acción misionera</a:t>
            </a:r>
            <a:endParaRPr lang="es-MX" dirty="0">
              <a:solidFill>
                <a:schemeClr val="bg1"/>
              </a:solidFill>
            </a:endParaRPr>
          </a:p>
        </p:txBody>
      </p:sp>
      <p:sp>
        <p:nvSpPr>
          <p:cNvPr id="10" name="Rectángulo 9"/>
          <p:cNvSpPr/>
          <p:nvPr/>
        </p:nvSpPr>
        <p:spPr>
          <a:xfrm>
            <a:off x="4747519" y="5018647"/>
            <a:ext cx="2912337" cy="923330"/>
          </a:xfrm>
          <a:prstGeom prst="rect">
            <a:avLst/>
          </a:prstGeom>
        </p:spPr>
        <p:txBody>
          <a:bodyPr wrap="none">
            <a:spAutoFit/>
          </a:bodyPr>
          <a:lstStyle/>
          <a:p>
            <a:pPr lvl="0" algn="ctr"/>
            <a:r>
              <a:rPr lang="es-ES" b="1" u="sng"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 No </a:t>
            </a:r>
            <a:r>
              <a:rPr lang="es-ES" b="1" u="sng" dirty="0" smtClean="0">
                <a:solidFill>
                  <a:schemeClr val="bg1"/>
                </a:solidFill>
              </a:rPr>
              <a:t>se </a:t>
            </a:r>
            <a:r>
              <a:rPr lang="es-ES" b="1" u="sng" dirty="0">
                <a:solidFill>
                  <a:schemeClr val="bg1"/>
                </a:solidFill>
              </a:rPr>
              <a:t>limita a los espacios </a:t>
            </a:r>
            <a:endParaRPr lang="es-ES" b="1" u="sng" dirty="0" smtClean="0">
              <a:solidFill>
                <a:schemeClr val="bg1"/>
              </a:solidFill>
            </a:endParaRPr>
          </a:p>
          <a:p>
            <a:pPr lvl="0" algn="ctr"/>
            <a:r>
              <a:rPr lang="es-ES" b="1" u="sng" dirty="0" smtClean="0">
                <a:solidFill>
                  <a:schemeClr val="bg1"/>
                </a:solidFill>
              </a:rPr>
              <a:t>privados </a:t>
            </a:r>
            <a:r>
              <a:rPr lang="es-ES" b="1" u="sng" dirty="0">
                <a:solidFill>
                  <a:schemeClr val="bg1"/>
                </a:solidFill>
              </a:rPr>
              <a:t>de la devoción</a:t>
            </a:r>
            <a:r>
              <a:rPr lang="es-ES" dirty="0">
                <a:solidFill>
                  <a:schemeClr val="bg1"/>
                </a:solidFill>
              </a:rPr>
              <a:t>,. </a:t>
            </a:r>
            <a:endParaRPr lang="es-MX" dirty="0">
              <a:solidFill>
                <a:schemeClr val="bg1"/>
              </a:solidFill>
            </a:endParaRPr>
          </a:p>
          <a:p>
            <a:pPr algn="ctr"/>
            <a:r>
              <a:rPr lang="es-ES" b="1" u="sng" dirty="0" smtClean="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endParaRPr lang="es-MX" dirty="0">
              <a:solidFill>
                <a:schemeClr val="bg1"/>
              </a:solidFill>
            </a:endParaRPr>
          </a:p>
        </p:txBody>
      </p:sp>
      <p:pic>
        <p:nvPicPr>
          <p:cNvPr id="2050" name="Picture 2" descr="Resultado de imagen para curas ville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700" y="453035"/>
            <a:ext cx="3824925" cy="2152799"/>
          </a:xfrm>
          <a:prstGeom prst="rect">
            <a:avLst/>
          </a:prstGeom>
          <a:noFill/>
          <a:extLst>
            <a:ext uri="{909E8E84-426E-40DD-AFC4-6F175D3DCCD1}">
              <a14:hiddenFill xmlns:a14="http://schemas.microsoft.com/office/drawing/2010/main">
                <a:solidFill>
                  <a:srgbClr val="FFFFFF"/>
                </a:solidFill>
              </a14:hiddenFill>
            </a:ext>
          </a:extLst>
        </p:spPr>
      </p:pic>
      <p:sp>
        <p:nvSpPr>
          <p:cNvPr id="18" name="Elipse 17"/>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chemeClr val="tx1"/>
                </a:solidFill>
              </a:rPr>
              <a:t>7</a:t>
            </a:r>
            <a:endParaRPr lang="es-MX" sz="3200" b="1" dirty="0">
              <a:solidFill>
                <a:schemeClr val="tx1"/>
              </a:solidFill>
            </a:endParaRPr>
          </a:p>
        </p:txBody>
      </p:sp>
    </p:spTree>
    <p:extLst>
      <p:ext uri="{BB962C8B-B14F-4D97-AF65-F5344CB8AC3E}">
        <p14:creationId xmlns:p14="http://schemas.microsoft.com/office/powerpoint/2010/main" val="1984761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95785" y="2444620"/>
            <a:ext cx="11177516" cy="3028971"/>
          </a:xfrm>
          <a:prstGeom prst="rect">
            <a:avLst/>
          </a:prstGeom>
        </p:spPr>
        <p:txBody>
          <a:bodyPr wrap="square">
            <a:spAutoFit/>
          </a:bodyPr>
          <a:lstStyle/>
          <a:p>
            <a:pPr marL="270510" algn="ctr">
              <a:lnSpc>
                <a:spcPct val="115000"/>
              </a:lnSpc>
              <a:spcBef>
                <a:spcPts val="500"/>
              </a:spcBef>
              <a:spcAft>
                <a:spcPts val="500"/>
              </a:spcAft>
            </a:pPr>
            <a:r>
              <a:rPr lang="es-ES" sz="5400" b="1" dirty="0" smtClean="0">
                <a:solidFill>
                  <a:srgbClr val="002060"/>
                </a:solidFill>
                <a:latin typeface="Book Antiqua" panose="02040602050305030304" pitchFamily="18" charset="0"/>
                <a:ea typeface="Times New Roman" panose="02020603050405020304" pitchFamily="18" charset="0"/>
              </a:rPr>
              <a:t>¿Cuáles </a:t>
            </a:r>
            <a:r>
              <a:rPr lang="es-ES" sz="5400" b="1" dirty="0">
                <a:solidFill>
                  <a:srgbClr val="002060"/>
                </a:solidFill>
                <a:latin typeface="Book Antiqua" panose="02040602050305030304" pitchFamily="18" charset="0"/>
                <a:ea typeface="Times New Roman" panose="02020603050405020304" pitchFamily="18" charset="0"/>
              </a:rPr>
              <a:t>de los aspectos compartidos puedes identificar </a:t>
            </a:r>
            <a:endParaRPr lang="es-ES" sz="5400" b="1" dirty="0" smtClean="0">
              <a:solidFill>
                <a:srgbClr val="002060"/>
              </a:solidFill>
              <a:latin typeface="Book Antiqua" panose="02040602050305030304" pitchFamily="18" charset="0"/>
              <a:ea typeface="Times New Roman" panose="02020603050405020304" pitchFamily="18" charset="0"/>
            </a:endParaRPr>
          </a:p>
          <a:p>
            <a:pPr marL="270510" algn="ctr">
              <a:lnSpc>
                <a:spcPct val="115000"/>
              </a:lnSpc>
              <a:spcBef>
                <a:spcPts val="500"/>
              </a:spcBef>
              <a:spcAft>
                <a:spcPts val="500"/>
              </a:spcAft>
            </a:pPr>
            <a:r>
              <a:rPr lang="es-ES" sz="5400" b="1" dirty="0" smtClean="0">
                <a:solidFill>
                  <a:srgbClr val="002060"/>
                </a:solidFill>
                <a:latin typeface="Book Antiqua" panose="02040602050305030304" pitchFamily="18" charset="0"/>
                <a:ea typeface="Times New Roman" panose="02020603050405020304" pitchFamily="18" charset="0"/>
              </a:rPr>
              <a:t>en </a:t>
            </a:r>
            <a:r>
              <a:rPr lang="es-ES" sz="5400" b="1" dirty="0">
                <a:solidFill>
                  <a:srgbClr val="002060"/>
                </a:solidFill>
                <a:latin typeface="Book Antiqua" panose="02040602050305030304" pitchFamily="18" charset="0"/>
                <a:ea typeface="Times New Roman" panose="02020603050405020304" pitchFamily="18" charset="0"/>
              </a:rPr>
              <a:t>tu proceso de formación?</a:t>
            </a:r>
            <a:endParaRPr lang="es-MX" sz="54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2526447" y="1121812"/>
            <a:ext cx="7167796" cy="758669"/>
          </a:xfrm>
          <a:prstGeom prst="rect">
            <a:avLst/>
          </a:prstGeom>
          <a:solidFill>
            <a:srgbClr val="FFFF00"/>
          </a:solidFill>
        </p:spPr>
        <p:txBody>
          <a:bodyPr wrap="none">
            <a:spAutoFit/>
          </a:bodyPr>
          <a:lstStyle/>
          <a:p>
            <a:pPr marL="270510" algn="ctr">
              <a:lnSpc>
                <a:spcPct val="115000"/>
              </a:lnSpc>
              <a:spcBef>
                <a:spcPts val="500"/>
              </a:spcBef>
              <a:spcAft>
                <a:spcPts val="500"/>
              </a:spcAft>
            </a:pPr>
            <a:r>
              <a:rPr lang="es-ES" sz="4000" dirty="0"/>
              <a:t>Taller 1 (grupo de tres personas)</a:t>
            </a:r>
          </a:p>
        </p:txBody>
      </p:sp>
      <p:sp>
        <p:nvSpPr>
          <p:cNvPr id="5" name="Elipse 4"/>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chemeClr val="tx1"/>
                </a:solidFill>
              </a:rPr>
              <a:t>8</a:t>
            </a:r>
            <a:endParaRPr lang="es-MX" sz="3200" b="1" dirty="0">
              <a:solidFill>
                <a:schemeClr val="tx1"/>
              </a:solidFill>
            </a:endParaRPr>
          </a:p>
        </p:txBody>
      </p:sp>
    </p:spTree>
    <p:extLst>
      <p:ext uri="{BB962C8B-B14F-4D97-AF65-F5344CB8AC3E}">
        <p14:creationId xmlns:p14="http://schemas.microsoft.com/office/powerpoint/2010/main" val="2882054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2" y="0"/>
            <a:ext cx="1222069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5"/>
          <p:cNvSpPr/>
          <p:nvPr/>
        </p:nvSpPr>
        <p:spPr>
          <a:xfrm>
            <a:off x="1435031" y="1081585"/>
            <a:ext cx="9104963" cy="46948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2093659" y="1540688"/>
            <a:ext cx="7787709" cy="3553537"/>
          </a:xfrm>
          <a:prstGeom prst="rect">
            <a:avLst/>
          </a:prstGeom>
        </p:spPr>
        <p:txBody>
          <a:bodyPr wrap="none">
            <a:spAutoFit/>
          </a:bodyPr>
          <a:lstStyle/>
          <a:p>
            <a:pPr lvl="0" algn="ctr">
              <a:lnSpc>
                <a:spcPct val="115000"/>
              </a:lnSpc>
              <a:spcBef>
                <a:spcPts val="200"/>
              </a:spcBef>
              <a:spcAft>
                <a:spcPts val="0"/>
              </a:spcAft>
            </a:pPr>
            <a:r>
              <a:rPr lang="it-IT" sz="10000" dirty="0" smtClean="0"/>
              <a:t>2.- Modelo de </a:t>
            </a:r>
          </a:p>
          <a:p>
            <a:pPr lvl="0" algn="ctr">
              <a:lnSpc>
                <a:spcPct val="115000"/>
              </a:lnSpc>
              <a:spcBef>
                <a:spcPts val="200"/>
              </a:spcBef>
              <a:spcAft>
                <a:spcPts val="0"/>
              </a:spcAft>
            </a:pPr>
            <a:r>
              <a:rPr lang="it-IT" sz="10000" dirty="0" smtClean="0"/>
              <a:t>Formación.</a:t>
            </a:r>
            <a:endParaRPr lang="es-MX" sz="10000" dirty="0"/>
          </a:p>
        </p:txBody>
      </p:sp>
      <p:sp>
        <p:nvSpPr>
          <p:cNvPr id="5" name="Elipse 4"/>
          <p:cNvSpPr/>
          <p:nvPr/>
        </p:nvSpPr>
        <p:spPr>
          <a:xfrm>
            <a:off x="10945504" y="5617018"/>
            <a:ext cx="750627" cy="80954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chemeClr val="tx1"/>
                </a:solidFill>
              </a:rPr>
              <a:t>9</a:t>
            </a:r>
            <a:endParaRPr lang="es-MX" sz="3200" b="1" dirty="0">
              <a:solidFill>
                <a:schemeClr val="tx1"/>
              </a:solidFill>
            </a:endParaRPr>
          </a:p>
        </p:txBody>
      </p:sp>
    </p:spTree>
    <p:extLst>
      <p:ext uri="{BB962C8B-B14F-4D97-AF65-F5344CB8AC3E}">
        <p14:creationId xmlns:p14="http://schemas.microsoft.com/office/powerpoint/2010/main" val="2411764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TotalTime>
  <Words>843</Words>
  <Application>Microsoft Office PowerPoint</Application>
  <PresentationFormat>Panorámica</PresentationFormat>
  <Paragraphs>162</Paragraphs>
  <Slides>23</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Book Antiqua</vt:lpstr>
      <vt:lpstr>Calibri</vt:lpstr>
      <vt:lpstr>Calibri Light</vt:lpstr>
      <vt:lpstr>Times New Roman</vt:lpstr>
      <vt:lpstr>wf_segoe-ui_normal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Beatriz A. Gallegos Barrientos</dc:creator>
  <cp:lastModifiedBy>Beatriz A. Gallegos Barrientos</cp:lastModifiedBy>
  <cp:revision>34</cp:revision>
  <dcterms:created xsi:type="dcterms:W3CDTF">2018-06-20T20:18:31Z</dcterms:created>
  <dcterms:modified xsi:type="dcterms:W3CDTF">2018-06-22T05:07:51Z</dcterms:modified>
</cp:coreProperties>
</file>