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9" r:id="rId6"/>
    <p:sldId id="275" r:id="rId7"/>
    <p:sldId id="258" r:id="rId8"/>
    <p:sldId id="276" r:id="rId9"/>
    <p:sldId id="260" r:id="rId10"/>
    <p:sldId id="277" r:id="rId11"/>
    <p:sldId id="261" r:id="rId12"/>
    <p:sldId id="278" r:id="rId13"/>
    <p:sldId id="262" r:id="rId14"/>
    <p:sldId id="279" r:id="rId15"/>
    <p:sldId id="280" r:id="rId16"/>
    <p:sldId id="263" r:id="rId17"/>
    <p:sldId id="281" r:id="rId18"/>
    <p:sldId id="264" r:id="rId19"/>
    <p:sldId id="282" r:id="rId20"/>
    <p:sldId id="283" r:id="rId21"/>
    <p:sldId id="265" r:id="rId22"/>
    <p:sldId id="284" r:id="rId23"/>
    <p:sldId id="266" r:id="rId24"/>
    <p:sldId id="285" r:id="rId25"/>
    <p:sldId id="286" r:id="rId26"/>
    <p:sldId id="267" r:id="rId27"/>
    <p:sldId id="287" r:id="rId28"/>
    <p:sldId id="268" r:id="rId29"/>
    <p:sldId id="288" r:id="rId30"/>
    <p:sldId id="269" r:id="rId31"/>
    <p:sldId id="289" r:id="rId32"/>
    <p:sldId id="270" r:id="rId33"/>
    <p:sldId id="271" r:id="rId34"/>
    <p:sldId id="272" r:id="rId35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9858" autoAdjust="0"/>
  </p:normalViewPr>
  <p:slideViewPr>
    <p:cSldViewPr>
      <p:cViewPr>
        <p:scale>
          <a:sx n="75" d="100"/>
          <a:sy n="75" d="100"/>
        </p:scale>
        <p:origin x="-1182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6491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47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6378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6260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0803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617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953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4281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4885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3233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5089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EB19-091C-4EC8-8BDD-B0EDCA10A3B5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5403-D688-47E1-97BD-68EFBCCDC95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9509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692696"/>
            <a:ext cx="7848872" cy="57606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</a:pPr>
            <a:endParaRPr lang="es-GT" b="1" dirty="0"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s-GT" b="1" dirty="0" smtClean="0">
              <a:effectLst/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s-GT" sz="4400" b="1" dirty="0" smtClean="0">
                <a:solidFill>
                  <a:schemeClr val="tx1"/>
                </a:solidFill>
                <a:effectLst/>
                <a:latin typeface="Algerian" panose="04020705040A02060702" pitchFamily="82" charset="0"/>
                <a:ea typeface="Calibri"/>
                <a:cs typeface="Times New Roman"/>
              </a:rPr>
              <a:t>VISITA A LAS DIÓCESIS DE GUATEMALA </a:t>
            </a:r>
            <a:endParaRPr lang="es-GT" sz="4400" dirty="0">
              <a:solidFill>
                <a:schemeClr val="tx1"/>
              </a:solidFill>
              <a:latin typeface="Algerian" panose="04020705040A02060702" pitchFamily="8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s-GT" sz="4400" b="1" dirty="0" smtClean="0">
                <a:solidFill>
                  <a:schemeClr val="tx1"/>
                </a:solidFill>
                <a:effectLst/>
                <a:latin typeface="Algerian" panose="04020705040A02060702" pitchFamily="82" charset="0"/>
                <a:ea typeface="Calibri"/>
                <a:cs typeface="Times New Roman"/>
              </a:rPr>
              <a:t>EN MISIÓN PERMANENTE</a:t>
            </a:r>
            <a:endParaRPr lang="es-GT" sz="4400" dirty="0">
              <a:solidFill>
                <a:schemeClr val="tx1"/>
              </a:solidFill>
              <a:latin typeface="Algerian" panose="04020705040A02060702" pitchFamily="8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s-GT" sz="1400" b="1" dirty="0" smtClean="0">
                <a:effectLst/>
                <a:latin typeface="Algerian" panose="04020705040A02060702" pitchFamily="82" charset="0"/>
                <a:ea typeface="Calibri"/>
                <a:cs typeface="Times New Roman"/>
              </a:rPr>
              <a:t> </a:t>
            </a:r>
            <a:endParaRPr lang="es-GT" sz="2400" dirty="0">
              <a:latin typeface="Algerian" panose="04020705040A02060702" pitchFamily="82" charset="0"/>
              <a:ea typeface="Calibri"/>
              <a:cs typeface="Times New Roman"/>
            </a:endParaRPr>
          </a:p>
          <a:p>
            <a:endParaRPr lang="es-GT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010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412776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5400" b="1" dirty="0" smtClean="0"/>
              <a:t>9. Sociedad de hoy: rechaza una ‘forma’  Permanente: “Haz lo que quieras hoy. Mañana puedes cambiarlo todo, sin problemas”.</a:t>
            </a:r>
            <a:endParaRPr lang="es-GT" sz="5400" dirty="0"/>
          </a:p>
        </p:txBody>
      </p:sp>
    </p:spTree>
    <p:extLst>
      <p:ext uri="{BB962C8B-B14F-4D97-AF65-F5344CB8AC3E}">
        <p14:creationId xmlns:p14="http://schemas.microsoft.com/office/powerpoint/2010/main" val="794877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326147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 smtClean="0"/>
              <a:t>10. SOCIEDAD </a:t>
            </a:r>
            <a:r>
              <a:rPr lang="es-GT" sz="6000" b="1" dirty="0"/>
              <a:t>LÍQUIDA (</a:t>
            </a:r>
            <a:r>
              <a:rPr lang="es-GT" sz="6000" b="1" dirty="0" err="1"/>
              <a:t>Bauman</a:t>
            </a:r>
            <a:r>
              <a:rPr lang="es-GT" sz="6000" b="1" dirty="0"/>
              <a:t>): Todo es provisorio</a:t>
            </a:r>
            <a:r>
              <a:rPr lang="es-GT" sz="6000" b="1" dirty="0" smtClean="0"/>
              <a:t>, nada </a:t>
            </a:r>
            <a:r>
              <a:rPr lang="es-GT" sz="6000" b="1" dirty="0"/>
              <a:t>es definitivo. Todo es líquido, sin forma </a:t>
            </a:r>
            <a:r>
              <a:rPr lang="es-GT" sz="6000" b="1" dirty="0" smtClean="0"/>
              <a:t>propia</a:t>
            </a:r>
            <a:r>
              <a:rPr lang="es-GT" sz="6000" b="1" dirty="0"/>
              <a:t>; </a:t>
            </a:r>
            <a:endParaRPr lang="es-GT" sz="6000" dirty="0"/>
          </a:p>
          <a:p>
            <a:pPr lvl="0" algn="just"/>
            <a:r>
              <a:rPr lang="es-GT" sz="6000" b="1" dirty="0"/>
              <a:t> </a:t>
            </a:r>
            <a:endParaRPr lang="es-GT" sz="6000" b="1" dirty="0" smtClean="0"/>
          </a:p>
        </p:txBody>
      </p:sp>
    </p:spTree>
    <p:extLst>
      <p:ext uri="{BB962C8B-B14F-4D97-AF65-F5344CB8AC3E}">
        <p14:creationId xmlns:p14="http://schemas.microsoft.com/office/powerpoint/2010/main" val="3651893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62880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/>
              <a:t>11. Toma la forma del recipiente, de la botella, de los  intereses del momento… 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2221806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548680"/>
            <a:ext cx="712879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5400" b="1" dirty="0" smtClean="0"/>
              <a:t>12. Es </a:t>
            </a:r>
            <a:r>
              <a:rPr lang="es-GT" sz="5400" b="1" dirty="0"/>
              <a:t>una sociedad consumista, desechable, privatizada</a:t>
            </a:r>
            <a:r>
              <a:rPr lang="es-GT" sz="5400" b="1" dirty="0" smtClean="0"/>
              <a:t>,</a:t>
            </a:r>
            <a:endParaRPr lang="es-GT" sz="5400" dirty="0" smtClean="0"/>
          </a:p>
          <a:p>
            <a:pPr algn="just"/>
            <a:r>
              <a:rPr lang="es-GT" sz="5400" b="1" dirty="0" smtClean="0"/>
              <a:t> vulnerable, caótica, sin puntos de referencia, sin rumbo.</a:t>
            </a:r>
            <a:endParaRPr lang="es-GT" sz="5400" dirty="0" smtClean="0"/>
          </a:p>
          <a:p>
            <a:pPr lvl="0" algn="just"/>
            <a:endParaRPr lang="es-GT" sz="3800" b="1" dirty="0" smtClean="0"/>
          </a:p>
        </p:txBody>
      </p:sp>
    </p:spTree>
    <p:extLst>
      <p:ext uri="{BB962C8B-B14F-4D97-AF65-F5344CB8AC3E}">
        <p14:creationId xmlns:p14="http://schemas.microsoft.com/office/powerpoint/2010/main" val="1424525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2274838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/>
              <a:t>13. JUVENTUD LÍQUIDA: ¿cuál es el perfil? </a:t>
            </a:r>
          </a:p>
        </p:txBody>
      </p:sp>
    </p:spTree>
    <p:extLst>
      <p:ext uri="{BB962C8B-B14F-4D97-AF65-F5344CB8AC3E}">
        <p14:creationId xmlns:p14="http://schemas.microsoft.com/office/powerpoint/2010/main" val="574532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02420" y="1844824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/>
              <a:t>14. POLÍTICA LÍQUIDA: ¿cuáles son las señales?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3358867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7900" y="404664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4800" b="1" dirty="0" smtClean="0"/>
              <a:t>15. PERSONA LÍQUIDA: persona sin rumbo, sin forma, sin proyecto de vida, para aquí y para allá; inestable, superficial, agitada o resignada, oportunista. No es de confianza; no quiere “renuncia” ni tampoco “cruz”. </a:t>
            </a:r>
            <a:endParaRPr lang="pt-BR" sz="3800" b="1" dirty="0" smtClean="0"/>
          </a:p>
        </p:txBody>
      </p:sp>
    </p:spTree>
    <p:extLst>
      <p:ext uri="{BB962C8B-B14F-4D97-AF65-F5344CB8AC3E}">
        <p14:creationId xmlns:p14="http://schemas.microsoft.com/office/powerpoint/2010/main" val="4575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97000" y="278092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6000" b="1" dirty="0"/>
              <a:t>16. PASTORAL LÍQUIDA: ¿como se presenta? 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635232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404664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GT" sz="6000" b="1" dirty="0" smtClean="0"/>
              <a:t>17. RELIGIÓN LIQUIDA: Oba, oba; emocional, inmediatista, idolátrica, consumista, superficial, caótica</a:t>
            </a:r>
            <a:r>
              <a:rPr lang="es-GT" sz="6000" b="1" dirty="0" smtClean="0"/>
              <a:t>...</a:t>
            </a:r>
            <a:endParaRPr lang="es-GT" sz="6000" b="1" dirty="0" smtClean="0"/>
          </a:p>
        </p:txBody>
      </p:sp>
    </p:spTree>
    <p:extLst>
      <p:ext uri="{BB962C8B-B14F-4D97-AF65-F5344CB8AC3E}">
        <p14:creationId xmlns:p14="http://schemas.microsoft.com/office/powerpoint/2010/main" val="32129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620688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/>
              <a:t>18. En todo ese mundo líquido, vale más el “parecer” que el “ser”; la estética más que la ética; más la fragmentariedad que la fidelidad.</a:t>
            </a:r>
          </a:p>
        </p:txBody>
      </p:sp>
    </p:spTree>
    <p:extLst>
      <p:ext uri="{BB962C8B-B14F-4D97-AF65-F5344CB8AC3E}">
        <p14:creationId xmlns:p14="http://schemas.microsoft.com/office/powerpoint/2010/main" val="24328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796564"/>
            <a:ext cx="7920880" cy="4812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es-GT" sz="5400" b="1" dirty="0" smtClean="0">
                <a:effectLst/>
                <a:latin typeface="Comic Sans MS"/>
                <a:ea typeface="Calibri"/>
                <a:cs typeface="Times New Roman"/>
              </a:rPr>
              <a:t>SENTIDO y VALOR DE LA FORMACIÓN PERMANENTE CRISTIANA MISIONERA </a:t>
            </a:r>
            <a:endParaRPr lang="es-GT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0037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227687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/>
              <a:t>19. En ese mundo LÍQUIDO la única certeza es la incertidumbre!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885898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76470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5400" b="1" dirty="0" smtClean="0"/>
              <a:t>20. ¿Cuáles </a:t>
            </a:r>
            <a:r>
              <a:rPr lang="es-GT" sz="5400" b="1" dirty="0"/>
              <a:t>son las consecuencias? Confusión, superficialidad, individualismo, intereses egoístas, tristeza, decepción, depresión</a:t>
            </a:r>
            <a:r>
              <a:rPr lang="es-GT" sz="5400" b="1" dirty="0" smtClean="0"/>
              <a:t>...</a:t>
            </a:r>
            <a:endParaRPr lang="es-GT" sz="5400" dirty="0"/>
          </a:p>
        </p:txBody>
      </p:sp>
    </p:spTree>
    <p:extLst>
      <p:ext uri="{BB962C8B-B14F-4D97-AF65-F5344CB8AC3E}">
        <p14:creationId xmlns:p14="http://schemas.microsoft.com/office/powerpoint/2010/main" val="3739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412776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6000" b="1" dirty="0"/>
              <a:t>21. Produce una sociedad hipócrita, populista, mezquina,  asquerosa. Lo mismo se puede decir de la institución religiosa.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3290722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6852" y="170080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 smtClean="0"/>
              <a:t>22. ¿Algo </a:t>
            </a:r>
            <a:r>
              <a:rPr lang="es-GT" sz="6000" b="1" dirty="0"/>
              <a:t>parecido sucede donde vivimos? ¿en nuestras parroquias y comunidades cristianas</a:t>
            </a:r>
            <a:r>
              <a:rPr lang="es-GT" sz="6000" b="1" dirty="0" smtClean="0"/>
              <a:t>?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18700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6035" y="3244334"/>
            <a:ext cx="70519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s-GT" sz="8000" b="1" dirty="0"/>
              <a:t>23. ¿Qué hacer?</a:t>
            </a:r>
          </a:p>
        </p:txBody>
      </p:sp>
    </p:spTree>
    <p:extLst>
      <p:ext uri="{BB962C8B-B14F-4D97-AF65-F5344CB8AC3E}">
        <p14:creationId xmlns:p14="http://schemas.microsoft.com/office/powerpoint/2010/main" val="1383202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844824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7200" b="1" dirty="0"/>
              <a:t>24 ¿Cambiar para vivir o vivir cambiando?</a:t>
            </a:r>
            <a:endParaRPr lang="es-GT" sz="7200" dirty="0"/>
          </a:p>
        </p:txBody>
      </p:sp>
    </p:spTree>
    <p:extLst>
      <p:ext uri="{BB962C8B-B14F-4D97-AF65-F5344CB8AC3E}">
        <p14:creationId xmlns:p14="http://schemas.microsoft.com/office/powerpoint/2010/main" val="1669453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764704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 smtClean="0"/>
              <a:t>25. En </a:t>
            </a:r>
            <a:r>
              <a:rPr lang="es-GT" sz="6000" b="1" dirty="0"/>
              <a:t>la vida no hay neutralidad. Tengo que escoger el tipo de forma, de personalidad</a:t>
            </a:r>
            <a:r>
              <a:rPr lang="es-GT" sz="6000" b="1" dirty="0" smtClean="0"/>
              <a:t>.</a:t>
            </a:r>
            <a:endParaRPr lang="es-GT" sz="6000" b="1" dirty="0" smtClean="0"/>
          </a:p>
        </p:txBody>
      </p:sp>
    </p:spTree>
    <p:extLst>
      <p:ext uri="{BB962C8B-B14F-4D97-AF65-F5344CB8AC3E}">
        <p14:creationId xmlns:p14="http://schemas.microsoft.com/office/powerpoint/2010/main" val="1803668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764704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/>
              <a:t>26. No es posible tener dos personalidades (FORMAS) opuestas. </a:t>
            </a:r>
            <a:r>
              <a:rPr lang="es-ES" sz="6000" b="1" dirty="0"/>
              <a:t>Por lo tanto, no es: y - y; sino: o - o</a:t>
            </a:r>
            <a:r>
              <a:rPr lang="es-ES" sz="6000" b="1" dirty="0" smtClean="0"/>
              <a:t>. (</a:t>
            </a:r>
            <a:r>
              <a:rPr lang="es-ES" sz="6000" b="1" dirty="0"/>
              <a:t>Mt 6, 24)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2339538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692696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3600" b="1" dirty="0" smtClean="0"/>
              <a:t>27. TENTACIÓN </a:t>
            </a:r>
            <a:r>
              <a:rPr lang="es-GT" sz="3600" b="1" dirty="0"/>
              <a:t>es otra cosa: yo opto por una determinada forma, pero mi deseo es seguir por otro camino. Al darme cuenta, vuelvo a mi forma escogida. </a:t>
            </a:r>
            <a:endParaRPr lang="es-GT" sz="3600" b="1" dirty="0" smtClean="0"/>
          </a:p>
          <a:p>
            <a:pPr lvl="0" algn="just"/>
            <a:endParaRPr lang="es-GT" sz="3600" dirty="0"/>
          </a:p>
          <a:p>
            <a:pPr lvl="0" algn="just"/>
            <a:r>
              <a:rPr lang="es-GT" sz="3600" b="1" dirty="0" smtClean="0"/>
              <a:t>28. También </a:t>
            </a:r>
            <a:r>
              <a:rPr lang="es-GT" sz="3600" b="1" dirty="0"/>
              <a:t>es muy peligroso cambiar de ‘forma’, de estilo de vida, en </a:t>
            </a:r>
            <a:r>
              <a:rPr lang="es-GT" sz="3600" b="1" dirty="0" smtClean="0"/>
              <a:t>cualquier </a:t>
            </a:r>
            <a:r>
              <a:rPr lang="es-GT" sz="3600" b="1" dirty="0"/>
              <a:t>momento. 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392156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61864" y="692696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/>
              <a:t>28. También es muy peligroso cambiar de ‘forma’, de estilo de vida, en cualquier momento. 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200184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052736"/>
            <a:ext cx="799288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s-GT" sz="6000" b="1" dirty="0">
                <a:latin typeface="Comic Sans MS"/>
                <a:ea typeface="Calibri"/>
                <a:cs typeface="Times New Roman"/>
              </a:rPr>
              <a:t>2. Profundizar cada palabra: FORMACIÓN/PERMANENTE/CRISTIANA /MISIONERA</a:t>
            </a:r>
          </a:p>
        </p:txBody>
      </p:sp>
    </p:spTree>
    <p:extLst>
      <p:ext uri="{BB962C8B-B14F-4D97-AF65-F5344CB8AC3E}">
        <p14:creationId xmlns:p14="http://schemas.microsoft.com/office/powerpoint/2010/main" val="434157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196752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6000" b="1" dirty="0" smtClean="0"/>
              <a:t>29. En </a:t>
            </a:r>
            <a:r>
              <a:rPr lang="es-GT" sz="6000" b="1" dirty="0"/>
              <a:t>la vida necesitamos hacer cambios para vivir fieles </a:t>
            </a:r>
            <a:r>
              <a:rPr lang="es-GT" sz="6000" b="1" dirty="0" smtClean="0"/>
              <a:t>a la </a:t>
            </a:r>
            <a:r>
              <a:rPr lang="es-GT" sz="6000" b="1" dirty="0"/>
              <a:t>forma verdadera. </a:t>
            </a:r>
            <a:endParaRPr lang="es-GT" sz="6000" b="1" dirty="0" smtClean="0"/>
          </a:p>
        </p:txBody>
      </p:sp>
    </p:spTree>
    <p:extLst>
      <p:ext uri="{BB962C8B-B14F-4D97-AF65-F5344CB8AC3E}">
        <p14:creationId xmlns:p14="http://schemas.microsoft.com/office/powerpoint/2010/main" val="527822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404664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5400" b="1" dirty="0" smtClean="0"/>
              <a:t>30</a:t>
            </a:r>
            <a:r>
              <a:rPr lang="es-GT" sz="5400" b="1" dirty="0"/>
              <a:t>. Un gran desafío: ¿qué forma quiero dar a mi vida? </a:t>
            </a:r>
            <a:endParaRPr lang="es-GT" sz="5400" dirty="0"/>
          </a:p>
          <a:p>
            <a:pPr lvl="0" algn="just"/>
            <a:r>
              <a:rPr lang="es-GT" sz="5400" b="1" dirty="0"/>
              <a:t>No una forma cualquiera, sino una forma auténtica; no un sentido cualquiera, sino un sentido verdadero...</a:t>
            </a:r>
            <a:endParaRPr lang="es-GT" sz="5400" dirty="0"/>
          </a:p>
        </p:txBody>
      </p:sp>
    </p:spTree>
    <p:extLst>
      <p:ext uri="{BB962C8B-B14F-4D97-AF65-F5344CB8AC3E}">
        <p14:creationId xmlns:p14="http://schemas.microsoft.com/office/powerpoint/2010/main" val="1880784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16000" y="1748016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8000" b="1" dirty="0" smtClean="0"/>
              <a:t>31. ¿Cuál </a:t>
            </a:r>
            <a:r>
              <a:rPr lang="es-GT" sz="8000" b="1" dirty="0"/>
              <a:t>es la forma ‘verdadera</a:t>
            </a:r>
            <a:r>
              <a:rPr lang="es-GT" sz="8000" b="1" dirty="0" smtClean="0"/>
              <a:t>’?</a:t>
            </a:r>
            <a:endParaRPr lang="es-GT" sz="8000" dirty="0"/>
          </a:p>
        </p:txBody>
      </p:sp>
    </p:spTree>
    <p:extLst>
      <p:ext uri="{BB962C8B-B14F-4D97-AF65-F5344CB8AC3E}">
        <p14:creationId xmlns:p14="http://schemas.microsoft.com/office/powerpoint/2010/main" val="933293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94172" y="980728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5400" b="1" dirty="0"/>
              <a:t>32. Aquella que responde a las aspiraciones más verdaderas, típicas de nuestra naturaleza humana...</a:t>
            </a:r>
          </a:p>
        </p:txBody>
      </p:sp>
    </p:spTree>
    <p:extLst>
      <p:ext uri="{BB962C8B-B14F-4D97-AF65-F5344CB8AC3E}">
        <p14:creationId xmlns:p14="http://schemas.microsoft.com/office/powerpoint/2010/main" val="214898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764704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6000" b="1" dirty="0"/>
              <a:t>33. Como: amor, solidaridad, justicia, honestidad, perdón, compartir, fidelidad, servicio... 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228628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2276872"/>
            <a:ext cx="691276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s-GT" sz="6000" b="1" dirty="0">
                <a:solidFill>
                  <a:prstClr val="black"/>
                </a:solidFill>
                <a:latin typeface="Comic Sans MS"/>
                <a:ea typeface="Calibri"/>
                <a:cs typeface="Times New Roman"/>
              </a:rPr>
              <a:t>3</a:t>
            </a:r>
            <a:r>
              <a:rPr lang="es-GT" sz="3200" b="1" dirty="0">
                <a:solidFill>
                  <a:prstClr val="black"/>
                </a:solidFill>
                <a:latin typeface="Comic Sans MS"/>
                <a:ea typeface="Calibri"/>
                <a:cs typeface="Times New Roman"/>
              </a:rPr>
              <a:t>. </a:t>
            </a:r>
            <a:r>
              <a:rPr lang="es-GT" sz="6000" b="1" dirty="0">
                <a:solidFill>
                  <a:prstClr val="black"/>
                </a:solidFill>
                <a:latin typeface="Comic Sans MS"/>
                <a:ea typeface="Calibri"/>
                <a:cs typeface="Times New Roman"/>
              </a:rPr>
              <a:t>FORMACIÓN: ¿Qué es eso?</a:t>
            </a:r>
            <a:endParaRPr lang="es-GT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0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48680"/>
            <a:ext cx="7776864" cy="605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GT" sz="6000" b="1" dirty="0" smtClean="0">
                <a:solidFill>
                  <a:prstClr val="black"/>
                </a:solidFill>
                <a:latin typeface="Comic Sans MS"/>
                <a:ea typeface="Calibri"/>
                <a:cs typeface="Times New Roman"/>
              </a:rPr>
              <a:t>4. Forma </a:t>
            </a:r>
            <a:r>
              <a:rPr lang="es-GT" sz="6000" b="1" dirty="0">
                <a:solidFill>
                  <a:prstClr val="black"/>
                </a:solidFill>
                <a:latin typeface="Comic Sans MS"/>
                <a:ea typeface="Calibri"/>
                <a:cs typeface="Times New Roman"/>
              </a:rPr>
              <a:t>– acción: es toda acción necesaria para alcanzar una determinada </a:t>
            </a:r>
            <a:r>
              <a:rPr lang="es-GT" sz="6000" b="1" dirty="0" smtClean="0">
                <a:solidFill>
                  <a:prstClr val="black"/>
                </a:solidFill>
                <a:latin typeface="Comic Sans MS"/>
                <a:ea typeface="Calibri"/>
                <a:cs typeface="Times New Roman"/>
              </a:rPr>
              <a:t>forma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es-GT" sz="3200" b="1" dirty="0" smtClean="0">
              <a:solidFill>
                <a:prstClr val="black"/>
              </a:solidFill>
              <a:latin typeface="Comic Sans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6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836712"/>
            <a:ext cx="806489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GT" sz="4800" b="1" dirty="0" smtClean="0">
                <a:latin typeface="Comic Sans MS"/>
                <a:ea typeface="Calibri"/>
                <a:cs typeface="Times New Roman"/>
              </a:rPr>
              <a:t>5. Visión profesional “dar forma”: un conjunto de conocimientos teóricos y prácticos que </a:t>
            </a:r>
            <a:r>
              <a:rPr lang="es-GT" sz="4800" dirty="0" smtClean="0">
                <a:latin typeface="Comic Sans MS"/>
                <a:ea typeface="Calibri"/>
                <a:cs typeface="Times New Roman"/>
              </a:rPr>
              <a:t>me permite ejercer una determinada profesión.</a:t>
            </a:r>
            <a:endParaRPr lang="es-GT" sz="4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389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124745"/>
            <a:ext cx="7704856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s-GT" sz="5400" b="1" dirty="0" smtClean="0">
                <a:effectLst/>
                <a:latin typeface="Comic Sans MS"/>
                <a:ea typeface="Calibri"/>
                <a:cs typeface="Times New Roman"/>
              </a:rPr>
              <a:t>6. Visión existencial: es mi manera de vivir, de ser, de relacionarme.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s-GT" sz="3200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403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620688"/>
            <a:ext cx="770485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s-GT" sz="6000" b="1" dirty="0">
                <a:latin typeface="Comic Sans MS"/>
                <a:ea typeface="Calibri"/>
                <a:cs typeface="Times New Roman"/>
              </a:rPr>
              <a:t>7. Forma = estilo de vida, mi personalidad. Tengo esa forma... Soy así...</a:t>
            </a:r>
            <a:endParaRPr lang="es-GT" sz="6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73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1844824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GT" sz="6000" b="1" dirty="0" smtClean="0"/>
              <a:t>8. Una </a:t>
            </a:r>
            <a:r>
              <a:rPr lang="es-GT" sz="6000" b="1" dirty="0"/>
              <a:t>vida sin forma es una vida sin personalidad: ¿qué vida es esa</a:t>
            </a:r>
            <a:r>
              <a:rPr lang="es-GT" sz="6000" b="1" dirty="0" smtClean="0"/>
              <a:t>?</a:t>
            </a:r>
            <a:endParaRPr lang="es-GT" sz="6000" b="1" dirty="0" smtClean="0"/>
          </a:p>
        </p:txBody>
      </p:sp>
    </p:spTree>
    <p:extLst>
      <p:ext uri="{BB962C8B-B14F-4D97-AF65-F5344CB8AC3E}">
        <p14:creationId xmlns:p14="http://schemas.microsoft.com/office/powerpoint/2010/main" val="86123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373</TotalTime>
  <Words>673</Words>
  <Application>Microsoft Office PowerPoint</Application>
  <PresentationFormat>Presentación en pantalla (4:3)</PresentationFormat>
  <Paragraphs>43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andres</cp:lastModifiedBy>
  <cp:revision>11</cp:revision>
  <dcterms:created xsi:type="dcterms:W3CDTF">2018-04-30T19:35:30Z</dcterms:created>
  <dcterms:modified xsi:type="dcterms:W3CDTF">2018-05-01T06:08:42Z</dcterms:modified>
</cp:coreProperties>
</file>