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9"/>
  </p:notesMasterIdLst>
  <p:sldIdLst>
    <p:sldId id="256" r:id="rId2"/>
    <p:sldId id="257" r:id="rId3"/>
    <p:sldId id="258" r:id="rId4"/>
    <p:sldId id="259" r:id="rId5"/>
    <p:sldId id="260" r:id="rId6"/>
    <p:sldId id="261" r:id="rId7"/>
    <p:sldId id="284" r:id="rId8"/>
    <p:sldId id="285" r:id="rId9"/>
    <p:sldId id="262" r:id="rId10"/>
    <p:sldId id="263" r:id="rId11"/>
    <p:sldId id="265" r:id="rId12"/>
    <p:sldId id="286" r:id="rId13"/>
    <p:sldId id="266" r:id="rId14"/>
    <p:sldId id="267" r:id="rId15"/>
    <p:sldId id="268" r:id="rId16"/>
    <p:sldId id="269" r:id="rId17"/>
    <p:sldId id="270" r:id="rId18"/>
    <p:sldId id="271" r:id="rId19"/>
    <p:sldId id="272" r:id="rId20"/>
    <p:sldId id="273" r:id="rId21"/>
    <p:sldId id="274" r:id="rId22"/>
    <p:sldId id="275" r:id="rId23"/>
    <p:sldId id="276" r:id="rId24"/>
    <p:sldId id="287" r:id="rId25"/>
    <p:sldId id="277" r:id="rId26"/>
    <p:sldId id="278" r:id="rId27"/>
    <p:sldId id="279"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Arvo" panose="020B0604020202020204" charset="0"/>
      <p:regular r:id="rId34"/>
      <p:bold r:id="rId35"/>
      <p:italic r:id="rId36"/>
      <p:boldItalic r:id="rId37"/>
    </p:embeddedFont>
    <p:embeddedFont>
      <p:font typeface="Roboto Condensed" panose="020B0604020202020204" charset="0"/>
      <p:regular r:id="rId38"/>
      <p:bold r:id="rId39"/>
      <p:italic r:id="rId40"/>
      <p:boldItalic r:id="rId41"/>
    </p:embeddedFont>
    <p:embeddedFont>
      <p:font typeface="Roboto Condensed Light"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CA485DA-D81B-473F-A843-4F2FE768E786}">
  <a:tblStyle styleId="{9CA485DA-D81B-473F-A843-4F2FE768E78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59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0B2C25-5322-46BA-B397-CBC96BCC716D}" type="doc">
      <dgm:prSet loTypeId="urn:microsoft.com/office/officeart/2005/8/layout/pyramid2" loCatId="list" qsTypeId="urn:microsoft.com/office/officeart/2005/8/quickstyle/simple1" qsCatId="simple" csTypeId="urn:microsoft.com/office/officeart/2005/8/colors/colorful1" csCatId="colorful" phldr="1"/>
      <dgm:spPr/>
    </dgm:pt>
    <dgm:pt modelId="{517F7E63-8BFF-40EA-9B1D-28B6550AA362}">
      <dgm:prSet phldrT="[Texto]">
        <dgm:style>
          <a:lnRef idx="1">
            <a:schemeClr val="dk1"/>
          </a:lnRef>
          <a:fillRef idx="2">
            <a:schemeClr val="dk1"/>
          </a:fillRef>
          <a:effectRef idx="1">
            <a:schemeClr val="dk1"/>
          </a:effectRef>
          <a:fontRef idx="minor">
            <a:schemeClr val="dk1"/>
          </a:fontRef>
        </dgm:style>
      </dgm:prSet>
      <dgm:spPr/>
      <dgm:t>
        <a:bodyPr/>
        <a:lstStyle/>
        <a:p>
          <a:r>
            <a:rPr lang="es-GT" dirty="0" smtClean="0"/>
            <a:t>Una vez comprendido el  significado de los objetivos  generales se deben desarrollar objetivos específicos.</a:t>
          </a:r>
          <a:endParaRPr lang="es-GT" dirty="0"/>
        </a:p>
      </dgm:t>
    </dgm:pt>
    <dgm:pt modelId="{E9B37591-E022-4FFE-AB6B-8FC42CE3701D}" type="parTrans" cxnId="{873F45DE-BF07-4743-88E9-3424990A2178}">
      <dgm:prSet/>
      <dgm:spPr/>
      <dgm:t>
        <a:bodyPr/>
        <a:lstStyle/>
        <a:p>
          <a:endParaRPr lang="es-GT"/>
        </a:p>
      </dgm:t>
    </dgm:pt>
    <dgm:pt modelId="{17503C20-9B85-481B-9FAE-FEBE7EA5E01A}" type="sibTrans" cxnId="{873F45DE-BF07-4743-88E9-3424990A2178}">
      <dgm:prSet/>
      <dgm:spPr/>
      <dgm:t>
        <a:bodyPr/>
        <a:lstStyle/>
        <a:p>
          <a:endParaRPr lang="es-GT"/>
        </a:p>
      </dgm:t>
    </dgm:pt>
    <dgm:pt modelId="{1D0BCCF8-30F6-46B2-8E84-05EDC4759C98}">
      <dgm:prSet phldrT="[Texto]">
        <dgm:style>
          <a:lnRef idx="1">
            <a:schemeClr val="accent1"/>
          </a:lnRef>
          <a:fillRef idx="2">
            <a:schemeClr val="accent1"/>
          </a:fillRef>
          <a:effectRef idx="1">
            <a:schemeClr val="accent1"/>
          </a:effectRef>
          <a:fontRef idx="minor">
            <a:schemeClr val="dk1"/>
          </a:fontRef>
        </dgm:style>
      </dgm:prSet>
      <dgm:spPr/>
      <dgm:t>
        <a:bodyPr/>
        <a:lstStyle/>
        <a:p>
          <a:r>
            <a:rPr lang="es-GT" dirty="0" smtClean="0"/>
            <a:t>Deben redactarse bien porque son la base de la  selección y el diseño de materiales, métodos y acciones a seguir.</a:t>
          </a:r>
          <a:endParaRPr lang="es-GT" dirty="0"/>
        </a:p>
      </dgm:t>
    </dgm:pt>
    <dgm:pt modelId="{5B59E812-4B0C-41DA-9EC7-1AFAC28BCB2C}" type="parTrans" cxnId="{59DAB989-0518-4E37-84F1-C1F6A30A5482}">
      <dgm:prSet/>
      <dgm:spPr/>
      <dgm:t>
        <a:bodyPr/>
        <a:lstStyle/>
        <a:p>
          <a:endParaRPr lang="es-GT"/>
        </a:p>
      </dgm:t>
    </dgm:pt>
    <dgm:pt modelId="{117D5D53-7B71-4E6F-BC51-8CFF05838B1A}" type="sibTrans" cxnId="{59DAB989-0518-4E37-84F1-C1F6A30A5482}">
      <dgm:prSet/>
      <dgm:spPr/>
      <dgm:t>
        <a:bodyPr/>
        <a:lstStyle/>
        <a:p>
          <a:endParaRPr lang="es-GT"/>
        </a:p>
      </dgm:t>
    </dgm:pt>
    <dgm:pt modelId="{9697FB44-E7DF-499C-B22A-E2968EAC0E6E}">
      <dgm:prSet phldrT="[Texto]">
        <dgm:style>
          <a:lnRef idx="0">
            <a:schemeClr val="accent1"/>
          </a:lnRef>
          <a:fillRef idx="3">
            <a:schemeClr val="accent1"/>
          </a:fillRef>
          <a:effectRef idx="3">
            <a:schemeClr val="accent1"/>
          </a:effectRef>
          <a:fontRef idx="minor">
            <a:schemeClr val="lt1"/>
          </a:fontRef>
        </dgm:style>
      </dgm:prSet>
      <dgm:spPr/>
      <dgm:t>
        <a:bodyPr/>
        <a:lstStyle/>
        <a:p>
          <a:r>
            <a:rPr lang="es-GT" dirty="0" smtClean="0"/>
            <a:t>Permiten establecer las técnicas de evaluación para determinar el grado de logro</a:t>
          </a:r>
          <a:endParaRPr lang="es-GT" dirty="0"/>
        </a:p>
      </dgm:t>
    </dgm:pt>
    <dgm:pt modelId="{517757A5-8698-4BE8-8DF8-D0955582AD60}" type="parTrans" cxnId="{DB1E64DB-DF45-4E21-92AA-BFD18DF47E83}">
      <dgm:prSet/>
      <dgm:spPr/>
      <dgm:t>
        <a:bodyPr/>
        <a:lstStyle/>
        <a:p>
          <a:endParaRPr lang="es-GT"/>
        </a:p>
      </dgm:t>
    </dgm:pt>
    <dgm:pt modelId="{B56394E5-FEB5-4EBA-938B-FFE01E8B8F66}" type="sibTrans" cxnId="{DB1E64DB-DF45-4E21-92AA-BFD18DF47E83}">
      <dgm:prSet/>
      <dgm:spPr/>
      <dgm:t>
        <a:bodyPr/>
        <a:lstStyle/>
        <a:p>
          <a:endParaRPr lang="es-GT"/>
        </a:p>
      </dgm:t>
    </dgm:pt>
    <dgm:pt modelId="{32BC300E-921F-4C05-85B8-057DD40904F1}" type="pres">
      <dgm:prSet presAssocID="{040B2C25-5322-46BA-B397-CBC96BCC716D}" presName="compositeShape" presStyleCnt="0">
        <dgm:presLayoutVars>
          <dgm:dir/>
          <dgm:resizeHandles/>
        </dgm:presLayoutVars>
      </dgm:prSet>
      <dgm:spPr/>
    </dgm:pt>
    <dgm:pt modelId="{A580348D-B624-44D0-9553-AB0E5A80067C}" type="pres">
      <dgm:prSet presAssocID="{040B2C25-5322-46BA-B397-CBC96BCC716D}" presName="pyramid" presStyleLbl="node1" presStyleIdx="0" presStyleCnt="1"/>
      <dgm:spPr/>
    </dgm:pt>
    <dgm:pt modelId="{2420FA58-629E-41CC-8037-8DA250ED396B}" type="pres">
      <dgm:prSet presAssocID="{040B2C25-5322-46BA-B397-CBC96BCC716D}" presName="theList" presStyleCnt="0"/>
      <dgm:spPr/>
    </dgm:pt>
    <dgm:pt modelId="{763D0F1C-4C33-4C3A-8B6C-60BFBBCD742A}" type="pres">
      <dgm:prSet presAssocID="{517F7E63-8BFF-40EA-9B1D-28B6550AA362}" presName="aNode" presStyleLbl="fgAcc1" presStyleIdx="0" presStyleCnt="3">
        <dgm:presLayoutVars>
          <dgm:bulletEnabled val="1"/>
        </dgm:presLayoutVars>
      </dgm:prSet>
      <dgm:spPr/>
      <dgm:t>
        <a:bodyPr/>
        <a:lstStyle/>
        <a:p>
          <a:endParaRPr lang="es-GT"/>
        </a:p>
      </dgm:t>
    </dgm:pt>
    <dgm:pt modelId="{60E04246-DD70-41A6-85E6-4D68C64F26BF}" type="pres">
      <dgm:prSet presAssocID="{517F7E63-8BFF-40EA-9B1D-28B6550AA362}" presName="aSpace" presStyleCnt="0"/>
      <dgm:spPr/>
    </dgm:pt>
    <dgm:pt modelId="{09E8E18D-74F6-492A-B362-8BBEC0BE9387}" type="pres">
      <dgm:prSet presAssocID="{1D0BCCF8-30F6-46B2-8E84-05EDC4759C98}" presName="aNode" presStyleLbl="fgAcc1" presStyleIdx="1" presStyleCnt="3">
        <dgm:presLayoutVars>
          <dgm:bulletEnabled val="1"/>
        </dgm:presLayoutVars>
      </dgm:prSet>
      <dgm:spPr/>
      <dgm:t>
        <a:bodyPr/>
        <a:lstStyle/>
        <a:p>
          <a:endParaRPr lang="es-CR"/>
        </a:p>
      </dgm:t>
    </dgm:pt>
    <dgm:pt modelId="{91D3AE78-E1B0-4E21-96CB-83E49C738343}" type="pres">
      <dgm:prSet presAssocID="{1D0BCCF8-30F6-46B2-8E84-05EDC4759C98}" presName="aSpace" presStyleCnt="0"/>
      <dgm:spPr/>
    </dgm:pt>
    <dgm:pt modelId="{64A81CCE-E8FC-4F91-980C-C08D49778EF3}" type="pres">
      <dgm:prSet presAssocID="{9697FB44-E7DF-499C-B22A-E2968EAC0E6E}" presName="aNode" presStyleLbl="fgAcc1" presStyleIdx="2" presStyleCnt="3">
        <dgm:presLayoutVars>
          <dgm:bulletEnabled val="1"/>
        </dgm:presLayoutVars>
      </dgm:prSet>
      <dgm:spPr/>
      <dgm:t>
        <a:bodyPr/>
        <a:lstStyle/>
        <a:p>
          <a:endParaRPr lang="es-GT"/>
        </a:p>
      </dgm:t>
    </dgm:pt>
    <dgm:pt modelId="{E2895504-EEE7-43DD-B1FD-824AEE72E7D6}" type="pres">
      <dgm:prSet presAssocID="{9697FB44-E7DF-499C-B22A-E2968EAC0E6E}" presName="aSpace" presStyleCnt="0"/>
      <dgm:spPr/>
    </dgm:pt>
  </dgm:ptLst>
  <dgm:cxnLst>
    <dgm:cxn modelId="{FDDD276E-82FA-4036-86A7-3348B5FF005E}" type="presOf" srcId="{9697FB44-E7DF-499C-B22A-E2968EAC0E6E}" destId="{64A81CCE-E8FC-4F91-980C-C08D49778EF3}" srcOrd="0" destOrd="0" presId="urn:microsoft.com/office/officeart/2005/8/layout/pyramid2"/>
    <dgm:cxn modelId="{59DAB989-0518-4E37-84F1-C1F6A30A5482}" srcId="{040B2C25-5322-46BA-B397-CBC96BCC716D}" destId="{1D0BCCF8-30F6-46B2-8E84-05EDC4759C98}" srcOrd="1" destOrd="0" parTransId="{5B59E812-4B0C-41DA-9EC7-1AFAC28BCB2C}" sibTransId="{117D5D53-7B71-4E6F-BC51-8CFF05838B1A}"/>
    <dgm:cxn modelId="{873F45DE-BF07-4743-88E9-3424990A2178}" srcId="{040B2C25-5322-46BA-B397-CBC96BCC716D}" destId="{517F7E63-8BFF-40EA-9B1D-28B6550AA362}" srcOrd="0" destOrd="0" parTransId="{E9B37591-E022-4FFE-AB6B-8FC42CE3701D}" sibTransId="{17503C20-9B85-481B-9FAE-FEBE7EA5E01A}"/>
    <dgm:cxn modelId="{DB1E64DB-DF45-4E21-92AA-BFD18DF47E83}" srcId="{040B2C25-5322-46BA-B397-CBC96BCC716D}" destId="{9697FB44-E7DF-499C-B22A-E2968EAC0E6E}" srcOrd="2" destOrd="0" parTransId="{517757A5-8698-4BE8-8DF8-D0955582AD60}" sibTransId="{B56394E5-FEB5-4EBA-938B-FFE01E8B8F66}"/>
    <dgm:cxn modelId="{11613FE5-018E-4FC6-8BA9-0910BA341B1B}" type="presOf" srcId="{1D0BCCF8-30F6-46B2-8E84-05EDC4759C98}" destId="{09E8E18D-74F6-492A-B362-8BBEC0BE9387}" srcOrd="0" destOrd="0" presId="urn:microsoft.com/office/officeart/2005/8/layout/pyramid2"/>
    <dgm:cxn modelId="{B9D40B1D-C1C0-465A-9003-603FF1B6281E}" type="presOf" srcId="{517F7E63-8BFF-40EA-9B1D-28B6550AA362}" destId="{763D0F1C-4C33-4C3A-8B6C-60BFBBCD742A}" srcOrd="0" destOrd="0" presId="urn:microsoft.com/office/officeart/2005/8/layout/pyramid2"/>
    <dgm:cxn modelId="{75E7A43F-C360-4CA7-BD67-94A906EC2D30}" type="presOf" srcId="{040B2C25-5322-46BA-B397-CBC96BCC716D}" destId="{32BC300E-921F-4C05-85B8-057DD40904F1}" srcOrd="0" destOrd="0" presId="urn:microsoft.com/office/officeart/2005/8/layout/pyramid2"/>
    <dgm:cxn modelId="{8C36772F-5E6E-41EC-A2C0-22DE39EB96B0}" type="presParOf" srcId="{32BC300E-921F-4C05-85B8-057DD40904F1}" destId="{A580348D-B624-44D0-9553-AB0E5A80067C}" srcOrd="0" destOrd="0" presId="urn:microsoft.com/office/officeart/2005/8/layout/pyramid2"/>
    <dgm:cxn modelId="{5B953043-C765-4D8E-BB64-3A04A45350CC}" type="presParOf" srcId="{32BC300E-921F-4C05-85B8-057DD40904F1}" destId="{2420FA58-629E-41CC-8037-8DA250ED396B}" srcOrd="1" destOrd="0" presId="urn:microsoft.com/office/officeart/2005/8/layout/pyramid2"/>
    <dgm:cxn modelId="{7BD15784-C25B-4CA4-A55B-CBBE27B0B305}" type="presParOf" srcId="{2420FA58-629E-41CC-8037-8DA250ED396B}" destId="{763D0F1C-4C33-4C3A-8B6C-60BFBBCD742A}" srcOrd="0" destOrd="0" presId="urn:microsoft.com/office/officeart/2005/8/layout/pyramid2"/>
    <dgm:cxn modelId="{783236C7-73E0-4A7D-AFF2-E2F2A8E1F375}" type="presParOf" srcId="{2420FA58-629E-41CC-8037-8DA250ED396B}" destId="{60E04246-DD70-41A6-85E6-4D68C64F26BF}" srcOrd="1" destOrd="0" presId="urn:microsoft.com/office/officeart/2005/8/layout/pyramid2"/>
    <dgm:cxn modelId="{E8FD7EF8-46B0-46A5-B676-4E2098C7E5AA}" type="presParOf" srcId="{2420FA58-629E-41CC-8037-8DA250ED396B}" destId="{09E8E18D-74F6-492A-B362-8BBEC0BE9387}" srcOrd="2" destOrd="0" presId="urn:microsoft.com/office/officeart/2005/8/layout/pyramid2"/>
    <dgm:cxn modelId="{6069266C-FB4C-44A1-BD7C-4F4F0F321390}" type="presParOf" srcId="{2420FA58-629E-41CC-8037-8DA250ED396B}" destId="{91D3AE78-E1B0-4E21-96CB-83E49C738343}" srcOrd="3" destOrd="0" presId="urn:microsoft.com/office/officeart/2005/8/layout/pyramid2"/>
    <dgm:cxn modelId="{6C176AA3-0BEB-458B-90BC-ED4D732140B6}" type="presParOf" srcId="{2420FA58-629E-41CC-8037-8DA250ED396B}" destId="{64A81CCE-E8FC-4F91-980C-C08D49778EF3}" srcOrd="4" destOrd="0" presId="urn:microsoft.com/office/officeart/2005/8/layout/pyramid2"/>
    <dgm:cxn modelId="{E3E3DCC3-0CDB-4760-9FE9-802DC0CC7625}" type="presParOf" srcId="{2420FA58-629E-41CC-8037-8DA250ED396B}" destId="{E2895504-EEE7-43DD-B1FD-824AEE72E7D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0348D-B624-44D0-9553-AB0E5A80067C}">
      <dsp:nvSpPr>
        <dsp:cNvPr id="0" name=""/>
        <dsp:cNvSpPr/>
      </dsp:nvSpPr>
      <dsp:spPr>
        <a:xfrm>
          <a:off x="823510" y="0"/>
          <a:ext cx="4156278" cy="4156278"/>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3D0F1C-4C33-4C3A-8B6C-60BFBBCD742A}">
      <dsp:nvSpPr>
        <dsp:cNvPr id="0" name=""/>
        <dsp:cNvSpPr/>
      </dsp:nvSpPr>
      <dsp:spPr>
        <a:xfrm>
          <a:off x="2901649" y="417860"/>
          <a:ext cx="2701580" cy="983868"/>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GT" sz="1400" kern="1200" dirty="0" smtClean="0"/>
            <a:t>Una vez comprendido el  significado de los objetivos  generales se deben desarrollar objetivos específicos.</a:t>
          </a:r>
          <a:endParaRPr lang="es-GT" sz="1400" kern="1200" dirty="0"/>
        </a:p>
      </dsp:txBody>
      <dsp:txXfrm>
        <a:off x="2949677" y="465888"/>
        <a:ext cx="2605524" cy="887812"/>
      </dsp:txXfrm>
    </dsp:sp>
    <dsp:sp modelId="{09E8E18D-74F6-492A-B362-8BBEC0BE9387}">
      <dsp:nvSpPr>
        <dsp:cNvPr id="0" name=""/>
        <dsp:cNvSpPr/>
      </dsp:nvSpPr>
      <dsp:spPr>
        <a:xfrm>
          <a:off x="2901649" y="1524712"/>
          <a:ext cx="2701580" cy="983868"/>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GT" sz="1400" kern="1200" dirty="0" smtClean="0"/>
            <a:t>Deben redactarse bien porque son la base de la  selección y el diseño de materiales, métodos y acciones a seguir.</a:t>
          </a:r>
          <a:endParaRPr lang="es-GT" sz="1400" kern="1200" dirty="0"/>
        </a:p>
      </dsp:txBody>
      <dsp:txXfrm>
        <a:off x="2949677" y="1572740"/>
        <a:ext cx="2605524" cy="887812"/>
      </dsp:txXfrm>
    </dsp:sp>
    <dsp:sp modelId="{64A81CCE-E8FC-4F91-980C-C08D49778EF3}">
      <dsp:nvSpPr>
        <dsp:cNvPr id="0" name=""/>
        <dsp:cNvSpPr/>
      </dsp:nvSpPr>
      <dsp:spPr>
        <a:xfrm>
          <a:off x="2901649" y="2631565"/>
          <a:ext cx="2701580" cy="983868"/>
        </a:xfrm>
        <a:prstGeom prst="roundRect">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GT" sz="1400" kern="1200" dirty="0" smtClean="0"/>
            <a:t>Permiten establecer las técnicas de evaluación para determinar el grado de logro</a:t>
          </a:r>
          <a:endParaRPr lang="es-GT" sz="1400" kern="1200" dirty="0"/>
        </a:p>
      </dsp:txBody>
      <dsp:txXfrm>
        <a:off x="2949677" y="2679593"/>
        <a:ext cx="2605524" cy="8878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130793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01413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99961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42748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06711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10565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43292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4" name="Shape 3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91335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27497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93129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83398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0518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07457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8" name="Shape 4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91960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6" name="Shape 4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017991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6" name="Shape 4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017991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4" name="Shape 4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02522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2" name="Shape 4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62098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8054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597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70641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4924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89353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00779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5432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99961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1" name="Shape 11"/>
          <p:cNvGrpSpPr/>
          <p:nvPr/>
        </p:nvGrpSpPr>
        <p:grpSpPr>
          <a:xfrm>
            <a:off x="0" y="-7088"/>
            <a:ext cx="8661398" cy="5150588"/>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4" name="Shape 14"/>
          <p:cNvGrpSpPr/>
          <p:nvPr/>
        </p:nvGrpSpPr>
        <p:grpSpPr>
          <a:xfrm rot="10800000" flipH="1">
            <a:off x="1" y="1090763"/>
            <a:ext cx="8847502" cy="2961975"/>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7" name="Shape 17"/>
          <p:cNvGrpSpPr/>
          <p:nvPr/>
        </p:nvGrpSpPr>
        <p:grpSpPr>
          <a:xfrm>
            <a:off x="3677236" y="4278349"/>
            <a:ext cx="5480829" cy="432996"/>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9"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 name="Shape 21"/>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2" name="Shape 2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Shape 24"/>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25" name="Shape 25"/>
          <p:cNvGrpSpPr/>
          <p:nvPr/>
        </p:nvGrpSpPr>
        <p:grpSpPr>
          <a:xfrm>
            <a:off x="0" y="-7088"/>
            <a:ext cx="8661398" cy="5150588"/>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28" name="Shape 28"/>
          <p:cNvGrpSpPr/>
          <p:nvPr/>
        </p:nvGrpSpPr>
        <p:grpSpPr>
          <a:xfrm rot="10800000" flipH="1">
            <a:off x="-2" y="2924826"/>
            <a:ext cx="6589087" cy="2027268"/>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31" name="Shape 31"/>
          <p:cNvGrpSpPr/>
          <p:nvPr/>
        </p:nvGrpSpPr>
        <p:grpSpPr>
          <a:xfrm>
            <a:off x="6946842" y="4472723"/>
            <a:ext cx="2202830" cy="670795"/>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5" name="Shape 3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8" name="Shape 3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39" name="Shape 39"/>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Shape 40"/>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sp>
        <p:nvSpPr>
          <p:cNvPr id="43" name="Shape 43"/>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44" name="Shape 44"/>
          <p:cNvGrpSpPr/>
          <p:nvPr/>
        </p:nvGrpSpPr>
        <p:grpSpPr>
          <a:xfrm>
            <a:off x="0" y="-7088"/>
            <a:ext cx="8661398" cy="5150588"/>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47" name="Shape 47"/>
          <p:cNvGrpSpPr/>
          <p:nvPr/>
        </p:nvGrpSpPr>
        <p:grpSpPr>
          <a:xfrm rot="10800000" flipH="1">
            <a:off x="1" y="1090763"/>
            <a:ext cx="8847502" cy="2961975"/>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sp>
        <p:nvSpPr>
          <p:cNvPr id="50" name="Shape 50"/>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200" b="1">
                <a:solidFill>
                  <a:srgbClr val="FF9800"/>
                </a:solidFill>
              </a:rPr>
              <a:t>“</a:t>
            </a:r>
            <a:endParaRPr sz="7200" b="1">
              <a:solidFill>
                <a:srgbClr val="FF9800"/>
              </a:solidFill>
            </a:endParaRPr>
          </a:p>
        </p:txBody>
      </p:sp>
      <p:grpSp>
        <p:nvGrpSpPr>
          <p:cNvPr id="52" name="Shape 52"/>
          <p:cNvGrpSpPr/>
          <p:nvPr/>
        </p:nvGrpSpPr>
        <p:grpSpPr>
          <a:xfrm>
            <a:off x="6946842" y="4472723"/>
            <a:ext cx="2202830" cy="670795"/>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4"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6" name="Shape 5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9" name="Shape 59"/>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60" name="Shape 6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Shape 62"/>
          <p:cNvGrpSpPr/>
          <p:nvPr/>
        </p:nvGrpSpPr>
        <p:grpSpPr>
          <a:xfrm>
            <a:off x="-4" y="40"/>
            <a:ext cx="7072430" cy="1327315"/>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64"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67"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70" name="Shape 70"/>
          <p:cNvGrpSpPr/>
          <p:nvPr/>
        </p:nvGrpSpPr>
        <p:grpSpPr>
          <a:xfrm>
            <a:off x="6946842" y="4472723"/>
            <a:ext cx="2202830" cy="670795"/>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2"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4" name="Shape 7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5"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7" name="Shape 7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78" name="Shape 78"/>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Shape 79"/>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Shape 8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Shape 82"/>
          <p:cNvGrpSpPr/>
          <p:nvPr/>
        </p:nvGrpSpPr>
        <p:grpSpPr>
          <a:xfrm>
            <a:off x="-4" y="40"/>
            <a:ext cx="7072430" cy="1327315"/>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84"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87"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90" name="Shape 90"/>
          <p:cNvGrpSpPr/>
          <p:nvPr/>
        </p:nvGrpSpPr>
        <p:grpSpPr>
          <a:xfrm>
            <a:off x="6946842" y="4472723"/>
            <a:ext cx="2202830" cy="670795"/>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2"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4" name="Shape 9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5"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7" name="Shape 9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98" name="Shape 9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Shape 99"/>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Shape 100"/>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Shape 10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Shape 103"/>
          <p:cNvGrpSpPr/>
          <p:nvPr/>
        </p:nvGrpSpPr>
        <p:grpSpPr>
          <a:xfrm>
            <a:off x="-4" y="40"/>
            <a:ext cx="7072430" cy="1327315"/>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05"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08"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11" name="Shape 111"/>
          <p:cNvGrpSpPr/>
          <p:nvPr/>
        </p:nvGrpSpPr>
        <p:grpSpPr>
          <a:xfrm>
            <a:off x="6946842" y="4472723"/>
            <a:ext cx="2202830" cy="670795"/>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3"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5" name="Shape 11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6"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8" name="Shape 11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19" name="Shape 11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Shape 120"/>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Shape 121"/>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Shape 122"/>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Shape 1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Shape 125"/>
          <p:cNvGrpSpPr/>
          <p:nvPr/>
        </p:nvGrpSpPr>
        <p:grpSpPr>
          <a:xfrm>
            <a:off x="-4" y="40"/>
            <a:ext cx="7072430" cy="1327315"/>
            <a:chOff x="-4" y="40"/>
            <a:chExt cx="7072430" cy="1327315"/>
          </a:xfrm>
        </p:grpSpPr>
        <p:sp>
          <p:nvSpPr>
            <p:cNvPr id="126" name="Shape 12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27" name="Shape 127"/>
            <p:cNvGrpSpPr/>
            <p:nvPr/>
          </p:nvGrpSpPr>
          <p:grpSpPr>
            <a:xfrm rot="10800000" flipH="1">
              <a:off x="3" y="40"/>
              <a:ext cx="6756168" cy="1327315"/>
              <a:chOff x="-2168138" y="330075"/>
              <a:chExt cx="8650663" cy="1699506"/>
            </a:xfrm>
          </p:grpSpPr>
          <p:sp>
            <p:nvSpPr>
              <p:cNvPr id="128" name="Shape 128"/>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29" name="Shape 129"/>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30" name="Shape 130"/>
            <p:cNvGrpSpPr/>
            <p:nvPr/>
          </p:nvGrpSpPr>
          <p:grpSpPr>
            <a:xfrm rot="10800000" flipH="1">
              <a:off x="-4" y="381007"/>
              <a:ext cx="7072430" cy="771744"/>
              <a:chOff x="-9092084" y="330075"/>
              <a:chExt cx="15574609" cy="1699501"/>
            </a:xfrm>
          </p:grpSpPr>
          <p:sp>
            <p:nvSpPr>
              <p:cNvPr id="131" name="Shape 131"/>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32" name="Shape 132"/>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33" name="Shape 133"/>
          <p:cNvGrpSpPr/>
          <p:nvPr/>
        </p:nvGrpSpPr>
        <p:grpSpPr>
          <a:xfrm>
            <a:off x="6946842" y="4472723"/>
            <a:ext cx="2202830" cy="670795"/>
            <a:chOff x="5575242" y="4472723"/>
            <a:chExt cx="2202830" cy="670795"/>
          </a:xfrm>
        </p:grpSpPr>
        <p:sp>
          <p:nvSpPr>
            <p:cNvPr id="134" name="Shape 134"/>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35" name="Shape 135"/>
            <p:cNvGrpSpPr/>
            <p:nvPr/>
          </p:nvGrpSpPr>
          <p:grpSpPr>
            <a:xfrm flipH="1">
              <a:off x="5734850" y="4472723"/>
              <a:ext cx="2040837" cy="670795"/>
              <a:chOff x="1297954" y="330075"/>
              <a:chExt cx="5169293" cy="1699506"/>
            </a:xfrm>
          </p:grpSpPr>
          <p:sp>
            <p:nvSpPr>
              <p:cNvPr id="136" name="Shape 13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37" name="Shape 137"/>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38" name="Shape 138"/>
            <p:cNvGrpSpPr/>
            <p:nvPr/>
          </p:nvGrpSpPr>
          <p:grpSpPr>
            <a:xfrm flipH="1">
              <a:off x="5578209" y="4646738"/>
              <a:ext cx="2199863" cy="304563"/>
              <a:chOff x="-5827153" y="330075"/>
              <a:chExt cx="12276019" cy="1699569"/>
            </a:xfrm>
          </p:grpSpPr>
          <p:sp>
            <p:nvSpPr>
              <p:cNvPr id="139" name="Shape 139"/>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0" name="Shape 14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41" name="Shape 141"/>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Shape 14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Shape 144"/>
          <p:cNvGrpSpPr/>
          <p:nvPr/>
        </p:nvGrpSpPr>
        <p:grpSpPr>
          <a:xfrm>
            <a:off x="2466138" y="4472723"/>
            <a:ext cx="6686825" cy="670795"/>
            <a:chOff x="5589288" y="4472723"/>
            <a:chExt cx="6686825" cy="670795"/>
          </a:xfrm>
        </p:grpSpPr>
        <p:sp>
          <p:nvSpPr>
            <p:cNvPr id="145" name="Shape 145"/>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6" name="Shape 146"/>
            <p:cNvGrpSpPr/>
            <p:nvPr/>
          </p:nvGrpSpPr>
          <p:grpSpPr>
            <a:xfrm flipH="1">
              <a:off x="5748896" y="4472723"/>
              <a:ext cx="6527217" cy="670795"/>
              <a:chOff x="-10101302" y="330075"/>
              <a:chExt cx="16532971" cy="1699506"/>
            </a:xfrm>
          </p:grpSpPr>
          <p:sp>
            <p:nvSpPr>
              <p:cNvPr id="147" name="Shape 147"/>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8" name="Shape 148"/>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9" name="Shape 149"/>
            <p:cNvGrpSpPr/>
            <p:nvPr/>
          </p:nvGrpSpPr>
          <p:grpSpPr>
            <a:xfrm flipH="1">
              <a:off x="5592255" y="4646738"/>
              <a:ext cx="6682918" cy="304563"/>
              <a:chOff x="-30922586" y="330075"/>
              <a:chExt cx="37293070" cy="1699569"/>
            </a:xfrm>
          </p:grpSpPr>
          <p:sp>
            <p:nvSpPr>
              <p:cNvPr id="150" name="Shape 150"/>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Shape 151"/>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52" name="Shape 152"/>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lstStyle>
            <a:lvl1pPr marL="457200" lvl="0" indent="-228600">
              <a:spcBef>
                <a:spcPts val="0"/>
              </a:spcBef>
              <a:spcAft>
                <a:spcPts val="0"/>
              </a:spcAft>
              <a:buSzPts val="1300"/>
              <a:buNone/>
              <a:defRPr sz="1300"/>
            </a:lvl1pPr>
          </a:lstStyle>
          <a:p>
            <a:endParaRPr/>
          </a:p>
        </p:txBody>
      </p:sp>
      <p:sp>
        <p:nvSpPr>
          <p:cNvPr id="153" name="Shape 15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grpSp>
        <p:nvGrpSpPr>
          <p:cNvPr id="154" name="Shape 154"/>
          <p:cNvGrpSpPr/>
          <p:nvPr/>
        </p:nvGrpSpPr>
        <p:grpSpPr>
          <a:xfrm rot="10800000">
            <a:off x="-8" y="-2"/>
            <a:ext cx="2202830" cy="670795"/>
            <a:chOff x="5575242" y="4472723"/>
            <a:chExt cx="2202830" cy="670795"/>
          </a:xfrm>
        </p:grpSpPr>
        <p:sp>
          <p:nvSpPr>
            <p:cNvPr id="155" name="Shape 155"/>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56" name="Shape 156"/>
            <p:cNvGrpSpPr/>
            <p:nvPr/>
          </p:nvGrpSpPr>
          <p:grpSpPr>
            <a:xfrm flipH="1">
              <a:off x="5734850" y="4472723"/>
              <a:ext cx="2040837" cy="670795"/>
              <a:chOff x="1297954" y="330075"/>
              <a:chExt cx="5169293" cy="1699506"/>
            </a:xfrm>
          </p:grpSpPr>
          <p:sp>
            <p:nvSpPr>
              <p:cNvPr id="157" name="Shape 15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8" name="Shape 15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9" name="Shape 159"/>
            <p:cNvGrpSpPr/>
            <p:nvPr/>
          </p:nvGrpSpPr>
          <p:grpSpPr>
            <a:xfrm flipH="1">
              <a:off x="5578209" y="4646738"/>
              <a:ext cx="2199863" cy="304563"/>
              <a:chOff x="-5827153" y="330075"/>
              <a:chExt cx="12276019" cy="1699569"/>
            </a:xfrm>
          </p:grpSpPr>
          <p:sp>
            <p:nvSpPr>
              <p:cNvPr id="160" name="Shape 16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1" name="Shape 161"/>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grpSp>
        <p:nvGrpSpPr>
          <p:cNvPr id="164" name="Shape 164"/>
          <p:cNvGrpSpPr/>
          <p:nvPr/>
        </p:nvGrpSpPr>
        <p:grpSpPr>
          <a:xfrm>
            <a:off x="6946842" y="4472723"/>
            <a:ext cx="2202830" cy="670795"/>
            <a:chOff x="5575242" y="4472723"/>
            <a:chExt cx="2202830" cy="670795"/>
          </a:xfrm>
        </p:grpSpPr>
        <p:sp>
          <p:nvSpPr>
            <p:cNvPr id="165" name="Shape 16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6" name="Shape 166"/>
            <p:cNvGrpSpPr/>
            <p:nvPr/>
          </p:nvGrpSpPr>
          <p:grpSpPr>
            <a:xfrm flipH="1">
              <a:off x="5734850" y="4472723"/>
              <a:ext cx="2040837" cy="670795"/>
              <a:chOff x="1297954" y="330075"/>
              <a:chExt cx="5169293" cy="1699506"/>
            </a:xfrm>
          </p:grpSpPr>
          <p:sp>
            <p:nvSpPr>
              <p:cNvPr id="167" name="Shape 16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8" name="Shape 16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flipH="1">
              <a:off x="5578209" y="4646738"/>
              <a:ext cx="2199863" cy="304563"/>
              <a:chOff x="-5827153" y="330075"/>
              <a:chExt cx="12276019" cy="1699569"/>
            </a:xfrm>
          </p:grpSpPr>
          <p:sp>
            <p:nvSpPr>
              <p:cNvPr id="170" name="Shape 17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1" name="Shape 171"/>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172" name="Shape 172"/>
          <p:cNvGrpSpPr/>
          <p:nvPr/>
        </p:nvGrpSpPr>
        <p:grpSpPr>
          <a:xfrm rot="10800000">
            <a:off x="-8" y="-2"/>
            <a:ext cx="2202830" cy="670795"/>
            <a:chOff x="5575242" y="4472723"/>
            <a:chExt cx="2202830" cy="670795"/>
          </a:xfrm>
        </p:grpSpPr>
        <p:sp>
          <p:nvSpPr>
            <p:cNvPr id="173" name="Shape 173"/>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4" name="Shape 174"/>
            <p:cNvGrpSpPr/>
            <p:nvPr/>
          </p:nvGrpSpPr>
          <p:grpSpPr>
            <a:xfrm flipH="1">
              <a:off x="5734850" y="4472723"/>
              <a:ext cx="2040837" cy="670795"/>
              <a:chOff x="1297954" y="330075"/>
              <a:chExt cx="5169293" cy="1699506"/>
            </a:xfrm>
          </p:grpSpPr>
          <p:sp>
            <p:nvSpPr>
              <p:cNvPr id="175" name="Shape 17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6" name="Shape 17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7" name="Shape 177"/>
            <p:cNvGrpSpPr/>
            <p:nvPr/>
          </p:nvGrpSpPr>
          <p:grpSpPr>
            <a:xfrm flipH="1">
              <a:off x="5578209" y="4646738"/>
              <a:ext cx="2199863" cy="304563"/>
              <a:chOff x="-5827153" y="330075"/>
              <a:chExt cx="12276019" cy="1699569"/>
            </a:xfrm>
          </p:grpSpPr>
          <p:sp>
            <p:nvSpPr>
              <p:cNvPr id="178" name="Shape 178"/>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9" name="Shape 17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Los objetivos y planificación  pastoral: una propuesta formativa.</a:t>
            </a:r>
            <a:endParaRPr dirty="0"/>
          </a:p>
        </p:txBody>
      </p:sp>
      <p:pic>
        <p:nvPicPr>
          <p:cNvPr id="2" name="Imagen 1"/>
          <p:cNvPicPr>
            <a:picLocks noChangeAspect="1"/>
          </p:cNvPicPr>
          <p:nvPr/>
        </p:nvPicPr>
        <p:blipFill>
          <a:blip r:embed="rId3"/>
          <a:stretch>
            <a:fillRect/>
          </a:stretch>
        </p:blipFill>
        <p:spPr>
          <a:xfrm>
            <a:off x="7202466" y="2820898"/>
            <a:ext cx="1872640" cy="139769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220494" y="1537988"/>
            <a:ext cx="4312595" cy="3516264"/>
          </a:xfrm>
          <a:prstGeom prst="rect">
            <a:avLst/>
          </a:prstGeom>
        </p:spPr>
        <p:txBody>
          <a:bodyPr spcFirstLastPara="1" wrap="square" lIns="91425" tIns="91425" rIns="91425" bIns="91425" anchor="t" anchorCtr="0">
            <a:noAutofit/>
          </a:bodyPr>
          <a:lstStyle/>
          <a:p>
            <a:r>
              <a:rPr lang="es-GT" sz="1600" b="1" dirty="0" smtClean="0"/>
              <a:t>Cómo </a:t>
            </a:r>
            <a:r>
              <a:rPr lang="es-GT" sz="1600" b="1" dirty="0"/>
              <a:t>se puede observar hay un antes y un después de la formulación de los objetivos lo que nos indica que previo al planteamiento de objetivos debemos tener una noción clara del contexto en el que serán aplicados eso objetivos.</a:t>
            </a:r>
          </a:p>
          <a:p>
            <a:r>
              <a:rPr lang="es-GT" sz="1600" b="1" dirty="0"/>
              <a:t>Toda planificación debe partir del estudio de la situación presente, es decir saber dónde estamos, por lo que se hace necesario analizar el nivel de conocimiento que tenemos, así como de las necesidades y requerimientos del medio en que nos desarrollamos antes de  pensar en objetivos.</a:t>
            </a:r>
          </a:p>
          <a:p>
            <a:pPr marL="0" lvl="0" indent="0">
              <a:spcBef>
                <a:spcPts val="1000"/>
              </a:spcBef>
              <a:spcAft>
                <a:spcPts val="1000"/>
              </a:spcAft>
              <a:buNone/>
            </a:pPr>
            <a:endParaRPr sz="2400" b="1" dirty="0"/>
          </a:p>
        </p:txBody>
      </p:sp>
      <p:sp>
        <p:nvSpPr>
          <p:cNvPr id="268" name="Shape 26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PROCESO</a:t>
            </a:r>
            <a:endParaRPr dirty="0"/>
          </a:p>
        </p:txBody>
      </p:sp>
      <p:sp>
        <p:nvSpPr>
          <p:cNvPr id="269" name="Shape 269"/>
          <p:cNvSpPr txBox="1">
            <a:spLocks noGrp="1"/>
          </p:cNvSpPr>
          <p:nvPr>
            <p:ph type="body" idx="2"/>
          </p:nvPr>
        </p:nvSpPr>
        <p:spPr>
          <a:xfrm>
            <a:off x="4991622" y="2160740"/>
            <a:ext cx="3419605" cy="2101548"/>
          </a:xfrm>
          <a:prstGeom prst="rect">
            <a:avLst/>
          </a:prstGeom>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t" anchorCtr="0">
            <a:noAutofit/>
          </a:bodyPr>
          <a:lstStyle/>
          <a:p>
            <a:pPr marL="0" indent="0">
              <a:buNone/>
            </a:pPr>
            <a:r>
              <a:rPr lang="es-GT" sz="1400" dirty="0"/>
              <a:t>Requerimos analizar la situación de partida, profundizar en el conocimiento de la situación y entorno inicial, sus necesidades sociales, así como de las restricciones y la limitantes locales en cuanto a medios materiales, infraestructura, recursos entre otros que son necesarios para el alcance </a:t>
            </a:r>
            <a:r>
              <a:rPr lang="es-GT" sz="1400" dirty="0" smtClean="0"/>
              <a:t>de los </a:t>
            </a:r>
            <a:r>
              <a:rPr lang="es-GT" sz="1400" dirty="0"/>
              <a:t>objetivos</a:t>
            </a:r>
            <a:r>
              <a:rPr lang="es-GT" dirty="0"/>
              <a:t>.</a:t>
            </a:r>
          </a:p>
          <a:p>
            <a:pPr marL="0" lvl="0" indent="0" rtl="0">
              <a:spcBef>
                <a:spcPts val="600"/>
              </a:spcBef>
              <a:spcAft>
                <a:spcPts val="0"/>
              </a:spcAft>
              <a:buNone/>
            </a:pPr>
            <a:endParaRPr dirty="0"/>
          </a:p>
        </p:txBody>
      </p:sp>
      <p:sp>
        <p:nvSpPr>
          <p:cNvPr id="270" name="Shape 27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grpSp>
        <p:nvGrpSpPr>
          <p:cNvPr id="271" name="Shape 271"/>
          <p:cNvGrpSpPr/>
          <p:nvPr/>
        </p:nvGrpSpPr>
        <p:grpSpPr>
          <a:xfrm>
            <a:off x="312466" y="587260"/>
            <a:ext cx="309022" cy="376837"/>
            <a:chOff x="596350" y="929175"/>
            <a:chExt cx="407950" cy="497475"/>
          </a:xfrm>
        </p:grpSpPr>
        <p:sp>
          <p:nvSpPr>
            <p:cNvPr id="272" name="Shape 272"/>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5" name="Shape 275"/>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7" name="Shape 277"/>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8" name="Shape 278"/>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8194" name="Picture 2" descr="Resultado de imagen para proce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729" y="620571"/>
            <a:ext cx="1669720" cy="11918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smtClean="0"/>
              <a:t>PARA  SABER</a:t>
            </a:r>
            <a:endParaRPr sz="2800" dirty="0"/>
          </a:p>
        </p:txBody>
      </p:sp>
      <p:sp>
        <p:nvSpPr>
          <p:cNvPr id="301" name="Shape 301"/>
          <p:cNvSpPr txBox="1">
            <a:spLocks noGrp="1"/>
          </p:cNvSpPr>
          <p:nvPr>
            <p:ph type="body" idx="1"/>
          </p:nvPr>
        </p:nvSpPr>
        <p:spPr>
          <a:xfrm>
            <a:off x="299071" y="1327350"/>
            <a:ext cx="4203704" cy="3816150"/>
          </a:xfrm>
          <a:prstGeom prst="rect">
            <a:avLst/>
          </a:prstGeom>
        </p:spPr>
        <p:txBody>
          <a:bodyPr spcFirstLastPara="1" wrap="square" lIns="91425" tIns="91425" rIns="91425" bIns="91425" anchor="ctr" anchorCtr="0">
            <a:noAutofit/>
          </a:bodyPr>
          <a:lstStyle/>
          <a:p>
            <a:endParaRPr lang="es-GT" sz="1200" dirty="0"/>
          </a:p>
          <a:p>
            <a:r>
              <a:rPr lang="es-GT" sz="1400" dirty="0"/>
              <a:t>Formular objetivos es una tarea fundamental dentro del proceso de la planificación, podemos diferenciar entre objetivos </a:t>
            </a:r>
            <a:r>
              <a:rPr lang="es-GT" sz="1400" dirty="0" smtClean="0"/>
              <a:t>generales </a:t>
            </a:r>
            <a:r>
              <a:rPr lang="es-GT" sz="1400" dirty="0"/>
              <a:t>y objetivos específicos, estos deben estar bien delimitados y darse a conocer a los involucrados en el proceso. </a:t>
            </a:r>
          </a:p>
          <a:p>
            <a:r>
              <a:rPr lang="es-GT" sz="1400" dirty="0" smtClean="0"/>
              <a:t>La </a:t>
            </a:r>
            <a:r>
              <a:rPr lang="es-GT" sz="1400" dirty="0"/>
              <a:t>razón por la que se planifica es precisa-mente para lograr unos objetivos, su </a:t>
            </a:r>
            <a:r>
              <a:rPr lang="es-GT" sz="1400" dirty="0" smtClean="0"/>
              <a:t>definición </a:t>
            </a:r>
            <a:r>
              <a:rPr lang="es-GT" sz="1400" dirty="0"/>
              <a:t>correcta y la respuesta que den a las </a:t>
            </a:r>
            <a:r>
              <a:rPr lang="es-GT" sz="1400" b="1" dirty="0"/>
              <a:t>necesidades y carencias de entorno </a:t>
            </a:r>
            <a:r>
              <a:rPr lang="es-GT" sz="1400" dirty="0"/>
              <a:t>son parte del éxito de la planificación. </a:t>
            </a:r>
          </a:p>
          <a:p>
            <a:r>
              <a:rPr lang="es-GT" sz="1400" dirty="0" smtClean="0"/>
              <a:t> </a:t>
            </a:r>
            <a:r>
              <a:rPr lang="es-GT" sz="1400" dirty="0"/>
              <a:t>Siempre iniciamos por formular </a:t>
            </a:r>
            <a:r>
              <a:rPr lang="es-GT" sz="1400" dirty="0" smtClean="0"/>
              <a:t>aquellos </a:t>
            </a:r>
            <a:r>
              <a:rPr lang="es-GT" sz="1400" dirty="0"/>
              <a:t>que son más generales hasta aquellos que son más </a:t>
            </a:r>
            <a:r>
              <a:rPr lang="es-GT" sz="1400" dirty="0" smtClean="0"/>
              <a:t>específicos </a:t>
            </a:r>
            <a:r>
              <a:rPr lang="es-GT" sz="1400" dirty="0"/>
              <a:t>en un proceso que requiere compatibilidad y coherencia. </a:t>
            </a:r>
          </a:p>
          <a:p>
            <a:pPr marL="0" lvl="0" indent="0" rtl="0">
              <a:spcBef>
                <a:spcPts val="600"/>
              </a:spcBef>
              <a:spcAft>
                <a:spcPts val="1000"/>
              </a:spcAft>
              <a:buNone/>
            </a:pPr>
            <a:endParaRPr sz="1400" dirty="0"/>
          </a:p>
        </p:txBody>
      </p:sp>
      <p:pic>
        <p:nvPicPr>
          <p:cNvPr id="302" name="Shape 302" descr="18.jpg"/>
          <p:cNvPicPr preferRelativeResize="0"/>
          <p:nvPr/>
        </p:nvPicPr>
        <p:blipFill rotWithShape="1">
          <a:blip r:embed="rId3">
            <a:alphaModFix/>
          </a:blip>
          <a:srcRect l="1653" r="42096"/>
          <a:stretch/>
        </p:blipFill>
        <p:spPr>
          <a:xfrm>
            <a:off x="4827570" y="1208762"/>
            <a:ext cx="4316430" cy="3225452"/>
          </a:xfrm>
          <a:prstGeom prst="diamond">
            <a:avLst/>
          </a:prstGeom>
          <a:noFill/>
          <a:ln>
            <a:noFill/>
          </a:ln>
        </p:spPr>
      </p:pic>
      <p:sp>
        <p:nvSpPr>
          <p:cNvPr id="303" name="Shape 30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grpSp>
        <p:nvGrpSpPr>
          <p:cNvPr id="304" name="Shape 304"/>
          <p:cNvGrpSpPr/>
          <p:nvPr/>
        </p:nvGrpSpPr>
        <p:grpSpPr>
          <a:xfrm>
            <a:off x="299071" y="635918"/>
            <a:ext cx="335800" cy="279517"/>
            <a:chOff x="1247825" y="322750"/>
            <a:chExt cx="443300" cy="369000"/>
          </a:xfrm>
        </p:grpSpPr>
        <p:sp>
          <p:nvSpPr>
            <p:cNvPr id="305" name="Shape 305"/>
            <p:cNvSpPr/>
            <p:nvPr/>
          </p:nvSpPr>
          <p:spPr>
            <a:xfrm>
              <a:off x="1247825" y="322750"/>
              <a:ext cx="443300" cy="369000"/>
            </a:xfrm>
            <a:custGeom>
              <a:avLst/>
              <a:gdLst/>
              <a:ahLst/>
              <a:cxnLst/>
              <a:rect l="0" t="0" r="0" b="0"/>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p:nvPr/>
          </p:nvSpPr>
          <p:spPr>
            <a:xfrm>
              <a:off x="1398225" y="386675"/>
              <a:ext cx="142500" cy="25"/>
            </a:xfrm>
            <a:custGeom>
              <a:avLst/>
              <a:gdLst/>
              <a:ahLst/>
              <a:cxnLst/>
              <a:rect l="0" t="0" r="0" b="0"/>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p:nvPr/>
          </p:nvSpPr>
          <p:spPr>
            <a:xfrm>
              <a:off x="1370225" y="450000"/>
              <a:ext cx="198500" cy="197900"/>
            </a:xfrm>
            <a:custGeom>
              <a:avLst/>
              <a:gdLst/>
              <a:ahLst/>
              <a:cxnLst/>
              <a:rect l="0" t="0" r="0" b="0"/>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a:off x="1403100" y="482875"/>
              <a:ext cx="132750" cy="132150"/>
            </a:xfrm>
            <a:custGeom>
              <a:avLst/>
              <a:gdLst/>
              <a:ahLst/>
              <a:cxnLst/>
              <a:rect l="0" t="0" r="0" b="0"/>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a:off x="1588800" y="435400"/>
              <a:ext cx="66400" cy="43850"/>
            </a:xfrm>
            <a:custGeom>
              <a:avLst/>
              <a:gdLst/>
              <a:ahLst/>
              <a:cxnLst/>
              <a:rect l="0" t="0" r="0" b="0"/>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9218" name="Picture 2" descr="Resultado de imagen para para sab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6401" y="2987461"/>
            <a:ext cx="4016922" cy="12018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smtClean="0"/>
              <a:t>PARA  SABER</a:t>
            </a:r>
            <a:endParaRPr sz="2800" dirty="0"/>
          </a:p>
        </p:txBody>
      </p:sp>
      <p:sp>
        <p:nvSpPr>
          <p:cNvPr id="303" name="Shape 30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grpSp>
        <p:nvGrpSpPr>
          <p:cNvPr id="304" name="Shape 304"/>
          <p:cNvGrpSpPr/>
          <p:nvPr/>
        </p:nvGrpSpPr>
        <p:grpSpPr>
          <a:xfrm>
            <a:off x="299071" y="635918"/>
            <a:ext cx="335800" cy="279517"/>
            <a:chOff x="1247825" y="322750"/>
            <a:chExt cx="443300" cy="369000"/>
          </a:xfrm>
        </p:grpSpPr>
        <p:sp>
          <p:nvSpPr>
            <p:cNvPr id="305" name="Shape 305"/>
            <p:cNvSpPr/>
            <p:nvPr/>
          </p:nvSpPr>
          <p:spPr>
            <a:xfrm>
              <a:off x="1247825" y="322750"/>
              <a:ext cx="443300" cy="369000"/>
            </a:xfrm>
            <a:custGeom>
              <a:avLst/>
              <a:gdLst/>
              <a:ahLst/>
              <a:cxnLst/>
              <a:rect l="0" t="0" r="0" b="0"/>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p:nvPr/>
          </p:nvSpPr>
          <p:spPr>
            <a:xfrm>
              <a:off x="1398225" y="386675"/>
              <a:ext cx="142500" cy="25"/>
            </a:xfrm>
            <a:custGeom>
              <a:avLst/>
              <a:gdLst/>
              <a:ahLst/>
              <a:cxnLst/>
              <a:rect l="0" t="0" r="0" b="0"/>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p:nvPr/>
          </p:nvSpPr>
          <p:spPr>
            <a:xfrm>
              <a:off x="1370225" y="450000"/>
              <a:ext cx="198500" cy="197900"/>
            </a:xfrm>
            <a:custGeom>
              <a:avLst/>
              <a:gdLst/>
              <a:ahLst/>
              <a:cxnLst/>
              <a:rect l="0" t="0" r="0" b="0"/>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a:off x="1403100" y="482875"/>
              <a:ext cx="132750" cy="132150"/>
            </a:xfrm>
            <a:custGeom>
              <a:avLst/>
              <a:gdLst/>
              <a:ahLst/>
              <a:cxnLst/>
              <a:rect l="0" t="0" r="0" b="0"/>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a:off x="1588800" y="435400"/>
              <a:ext cx="66400" cy="43850"/>
            </a:xfrm>
            <a:custGeom>
              <a:avLst/>
              <a:gdLst/>
              <a:ahLst/>
              <a:cxnLst/>
              <a:rect l="0" t="0" r="0" b="0"/>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314"/>
          <p:cNvSpPr txBox="1">
            <a:spLocks/>
          </p:cNvSpPr>
          <p:nvPr/>
        </p:nvSpPr>
        <p:spPr>
          <a:xfrm>
            <a:off x="123217" y="857315"/>
            <a:ext cx="8489004" cy="4425950"/>
          </a:xfrm>
          <a:prstGeom prst="rect">
            <a:avLst/>
          </a:prstGeom>
          <a:noFill/>
          <a:ln>
            <a:noFill/>
          </a:ln>
        </p:spPr>
        <p:txBody>
          <a:bodyPr spcFirstLastPara="1" wrap="square" lIns="91425" tIns="91425" rIns="91425" bIns="91425" anchor="ctr" anchorCtr="0">
            <a:noAutofit/>
            <a:scene3d>
              <a:camera prst="orthographicFront"/>
              <a:lightRig rig="harsh" dir="t"/>
            </a:scene3d>
            <a:sp3d extrusionH="57150" prstMaterial="matte">
              <a:bevelT w="63500" h="12700" prst="angle"/>
              <a:contourClr>
                <a:schemeClr val="bg1">
                  <a:lumMod val="65000"/>
                </a:schemeClr>
              </a:contourClr>
            </a:sp3d>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marL="342900" indent="-342900">
              <a:buFont typeface="Arial" panose="020B0604020202020204" pitchFamily="34" charset="0"/>
              <a:buChar char="•"/>
            </a:pPr>
            <a:r>
              <a:rPr lang="es-ES" dirty="0" smtClean="0">
                <a:ln/>
                <a:solidFill>
                  <a:schemeClr val="accent3"/>
                </a:solidFill>
              </a:rPr>
              <a:t/>
            </a:r>
            <a:br>
              <a:rPr lang="es-ES" dirty="0" smtClean="0">
                <a:ln/>
                <a:solidFill>
                  <a:schemeClr val="accent3"/>
                </a:solidFill>
              </a:rPr>
            </a:br>
            <a:r>
              <a:rPr lang="es-ES" sz="18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La identificación de los propósitos que se persiguen es el primer paso en la formulación de objetivos y su enunciado debe comunicar aquello que es base e indicativo de logro. Su adecuada formulación asegura en buena parte éxito de la planificación aunque no son el único elemento de éxito. </a:t>
            </a:r>
            <a:br>
              <a:rPr lang="es-ES" sz="18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r>
              <a:rPr lang="es-ES" sz="18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r>
            <a:br>
              <a:rPr lang="es-ES" sz="18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r>
              <a:rPr lang="es-ES" sz="18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La formulación de objetivos requiere tomar en consideración algunos principios básicos que nos aseguran que es-tos sean operativos y útiles, estos principios pueden sintetizarse de la siguiente manera. </a:t>
            </a:r>
            <a:br>
              <a:rPr lang="es-ES" sz="18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r>
              <a:rPr lang="es-ES" sz="18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r>
            <a:br>
              <a:rPr lang="es-ES" sz="18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r>
              <a:rPr lang="es-ES" sz="18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La formulación de los objetivos precisa la toma en consideración de unos principios básicos para su eficaz aplicación. Los objetivos, para que sean operativos y útiles en el proceso de enseñanza, deben cumplir unos requisitos mínimos: </a:t>
            </a:r>
            <a:r>
              <a:rPr lang="es-ES" dirty="0" smtClean="0">
                <a:ln w="22225">
                  <a:solidFill>
                    <a:schemeClr val="accent2"/>
                  </a:solidFill>
                  <a:prstDash val="solid"/>
                </a:ln>
                <a:solidFill>
                  <a:schemeClr val="accent2">
                    <a:lumMod val="40000"/>
                    <a:lumOff val="60000"/>
                  </a:schemeClr>
                </a:solidFill>
              </a:rPr>
              <a:t/>
            </a:r>
            <a:br>
              <a:rPr lang="es-ES" dirty="0" smtClean="0">
                <a:ln w="22225">
                  <a:solidFill>
                    <a:schemeClr val="accent2"/>
                  </a:solidFill>
                  <a:prstDash val="solid"/>
                </a:ln>
                <a:solidFill>
                  <a:schemeClr val="accent2">
                    <a:lumMod val="40000"/>
                    <a:lumOff val="60000"/>
                  </a:schemeClr>
                </a:solidFill>
              </a:rPr>
            </a:br>
            <a:endParaRPr lang="es-ES"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830983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2" name="1 Marcador de texto"/>
          <p:cNvSpPr>
            <a:spLocks noGrp="1"/>
          </p:cNvSpPr>
          <p:nvPr>
            <p:ph type="body" idx="1"/>
          </p:nvPr>
        </p:nvSpPr>
        <p:spPr/>
        <p:txBody>
          <a:bodyPr/>
          <a:lstStyle/>
          <a:p>
            <a:endParaRPr lang="es-CR"/>
          </a:p>
        </p:txBody>
      </p:sp>
      <p:sp>
        <p:nvSpPr>
          <p:cNvPr id="315" name="Shape 3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s-GT" sz="2400" dirty="0" smtClean="0"/>
              <a:t>D</a:t>
            </a:r>
            <a:r>
              <a:rPr lang="en" sz="2400" dirty="0" smtClean="0"/>
              <a:t>ebemos  tomar en cuenta…</a:t>
            </a:r>
            <a:endParaRPr sz="2400" dirty="0"/>
          </a:p>
        </p:txBody>
      </p:sp>
      <p:sp>
        <p:nvSpPr>
          <p:cNvPr id="321" name="Shape 32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a:p>
        </p:txBody>
      </p:sp>
      <p:grpSp>
        <p:nvGrpSpPr>
          <p:cNvPr id="325" name="Shape 325"/>
          <p:cNvGrpSpPr/>
          <p:nvPr/>
        </p:nvGrpSpPr>
        <p:grpSpPr>
          <a:xfrm>
            <a:off x="263101" y="580106"/>
            <a:ext cx="407743" cy="391135"/>
            <a:chOff x="5233525" y="4954450"/>
            <a:chExt cx="538275" cy="516350"/>
          </a:xfrm>
        </p:grpSpPr>
        <p:sp>
          <p:nvSpPr>
            <p:cNvPr id="326" name="Shape 326"/>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 name="Shape 327"/>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 name="Shape 328"/>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 name="Shape 332"/>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Shape 333"/>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 name="Shape 336"/>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2" name="Imagen 1"/>
          <p:cNvPicPr>
            <a:picLocks noChangeAspect="1"/>
          </p:cNvPicPr>
          <p:nvPr/>
        </p:nvPicPr>
        <p:blipFill rotWithShape="1">
          <a:blip r:embed="rId3"/>
          <a:srcRect l="20342" t="49072" r="53014" b="11182"/>
          <a:stretch/>
        </p:blipFill>
        <p:spPr>
          <a:xfrm>
            <a:off x="569358" y="1369596"/>
            <a:ext cx="6507847" cy="3768036"/>
          </a:xfrm>
          <a:prstGeom prst="rect">
            <a:avLst/>
          </a:prstGeom>
        </p:spPr>
      </p:pic>
      <p:pic>
        <p:nvPicPr>
          <p:cNvPr id="10242" name="Picture 2" descr="Resultado de imagen para para sab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377" y="1822361"/>
            <a:ext cx="2162623" cy="2376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smtClean="0"/>
              <a:t>Cómo redactar objetivos.</a:t>
            </a:r>
            <a:endParaRPr dirty="0"/>
          </a:p>
        </p:txBody>
      </p:sp>
      <p:sp>
        <p:nvSpPr>
          <p:cNvPr id="343" name="Shape 34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a:p>
        </p:txBody>
      </p:sp>
      <p:grpSp>
        <p:nvGrpSpPr>
          <p:cNvPr id="344" name="Shape 344"/>
          <p:cNvGrpSpPr/>
          <p:nvPr/>
        </p:nvGrpSpPr>
        <p:grpSpPr>
          <a:xfrm>
            <a:off x="307844" y="634299"/>
            <a:ext cx="318264" cy="282756"/>
            <a:chOff x="5292575" y="3681900"/>
            <a:chExt cx="420150" cy="373275"/>
          </a:xfrm>
        </p:grpSpPr>
        <p:sp>
          <p:nvSpPr>
            <p:cNvPr id="345" name="Shape 345"/>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 name="Shape 346"/>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 name="Shape 350"/>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 name="Rectángulo 1"/>
          <p:cNvSpPr/>
          <p:nvPr/>
        </p:nvSpPr>
        <p:spPr>
          <a:xfrm>
            <a:off x="926926" y="1820566"/>
            <a:ext cx="5880970" cy="286232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s-GT" sz="1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rPr>
              <a:t>Los </a:t>
            </a:r>
            <a:r>
              <a:rPr lang="es-GT" sz="1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rPr>
              <a:t>objetivos representan metas de aprendizaje que buscamos alcanzar con acciones concretas y ayudan a establecer la base, criterios de selección y </a:t>
            </a:r>
            <a:r>
              <a:rPr lang="es-GT" sz="1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rPr>
              <a:t>secuenciación </a:t>
            </a:r>
            <a:r>
              <a:rPr lang="es-GT" sz="1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rPr>
              <a:t>de los procesos en una planificación</a:t>
            </a:r>
            <a:r>
              <a:rPr lang="es-GT" sz="1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rPr>
              <a:t>.</a:t>
            </a:r>
          </a:p>
          <a:p>
            <a:r>
              <a:rPr lang="es-GT" sz="1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rPr>
              <a:t> </a:t>
            </a:r>
            <a:endParaRPr lang="es-GT" sz="1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endParaRPr>
          </a:p>
          <a:p>
            <a:r>
              <a:rPr lang="es-GT" sz="1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rPr>
              <a:t> Se redactan partiendo de un verbo en infinitivo y deben ser evaluables permitiendo determinar si se alcanzan los resultados esperados. </a:t>
            </a:r>
          </a:p>
          <a:p>
            <a:r>
              <a:rPr lang="es-GT" sz="1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rPr>
              <a:t> Deben redactarse siguiendo estas características </a:t>
            </a:r>
          </a:p>
        </p:txBody>
      </p:sp>
      <p:pic>
        <p:nvPicPr>
          <p:cNvPr id="1126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525" y="1820566"/>
            <a:ext cx="2179529" cy="2670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Shape 357"/>
          <p:cNvSpPr txBox="1">
            <a:spLocks noGrp="1"/>
          </p:cNvSpPr>
          <p:nvPr>
            <p:ph type="title" idx="4294967295"/>
          </p:nvPr>
        </p:nvSpPr>
        <p:spPr>
          <a:xfrm>
            <a:off x="1942800" y="87775"/>
            <a:ext cx="5258400" cy="5510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GT" sz="3200" dirty="0" smtClean="0">
                <a:solidFill>
                  <a:srgbClr val="3F5378"/>
                </a:solidFill>
              </a:rPr>
              <a:t>Condiciones</a:t>
            </a:r>
            <a:endParaRPr sz="3200" dirty="0">
              <a:solidFill>
                <a:srgbClr val="3F5378"/>
              </a:solidFill>
            </a:endParaRPr>
          </a:p>
        </p:txBody>
      </p:sp>
      <p:sp>
        <p:nvSpPr>
          <p:cNvPr id="358" name="Shape 35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a:p>
        </p:txBody>
      </p:sp>
      <p:cxnSp>
        <p:nvCxnSpPr>
          <p:cNvPr id="371" name="Shape 371"/>
          <p:cNvCxnSpPr>
            <a:stCxn id="361" idx="2"/>
          </p:cNvCxnSpPr>
          <p:nvPr/>
        </p:nvCxnSpPr>
        <p:spPr>
          <a:xfrm>
            <a:off x="2282144" y="1747714"/>
            <a:ext cx="0" cy="167400"/>
          </a:xfrm>
          <a:prstGeom prst="straightConnector1">
            <a:avLst/>
          </a:prstGeom>
          <a:noFill/>
          <a:ln w="19050" cap="flat" cmpd="sng">
            <a:solidFill>
              <a:srgbClr val="FF9800"/>
            </a:solidFill>
            <a:prstDash val="solid"/>
            <a:round/>
            <a:headEnd type="none" w="sm" len="sm"/>
            <a:tailEnd type="diamond" w="sm" len="sm"/>
          </a:ln>
        </p:spPr>
      </p:cxnSp>
      <p:pic>
        <p:nvPicPr>
          <p:cNvPr id="3" name="Imagen 2"/>
          <p:cNvPicPr>
            <a:picLocks noChangeAspect="1"/>
          </p:cNvPicPr>
          <p:nvPr/>
        </p:nvPicPr>
        <p:blipFill>
          <a:blip r:embed="rId3"/>
          <a:stretch>
            <a:fillRect/>
          </a:stretch>
        </p:blipFill>
        <p:spPr>
          <a:xfrm>
            <a:off x="1666900" y="510263"/>
            <a:ext cx="4837662" cy="438190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4" name="Shape 38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17</a:t>
            </a:fld>
            <a:endParaRPr/>
          </a:p>
        </p:txBody>
      </p:sp>
      <p:pic>
        <p:nvPicPr>
          <p:cNvPr id="3" name="Imagen 2"/>
          <p:cNvPicPr>
            <a:picLocks noChangeAspect="1"/>
          </p:cNvPicPr>
          <p:nvPr/>
        </p:nvPicPr>
        <p:blipFill>
          <a:blip r:embed="rId3"/>
          <a:stretch>
            <a:fillRect/>
          </a:stretch>
        </p:blipFill>
        <p:spPr>
          <a:xfrm>
            <a:off x="2851234" y="116732"/>
            <a:ext cx="4126740" cy="5026768"/>
          </a:xfrm>
          <a:prstGeom prst="rect">
            <a:avLst/>
          </a:prstGeom>
        </p:spPr>
      </p:pic>
      <p:sp>
        <p:nvSpPr>
          <p:cNvPr id="4" name="CuadroTexto 3"/>
          <p:cNvSpPr txBox="1"/>
          <p:nvPr/>
        </p:nvSpPr>
        <p:spPr>
          <a:xfrm>
            <a:off x="150313" y="1089765"/>
            <a:ext cx="2700922" cy="1323439"/>
          </a:xfrm>
          <a:prstGeom prst="rect">
            <a:avLst/>
          </a:prstGeom>
          <a:noFill/>
        </p:spPr>
        <p:txBody>
          <a:bodyPr wrap="square" rtlCol="0">
            <a:spAutoFit/>
          </a:bodyPr>
          <a:lstStyle/>
          <a:p>
            <a:pPr algn="ctr"/>
            <a:r>
              <a:rPr lang="es-GT" sz="2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Son  claves del diseño</a:t>
            </a:r>
          </a:p>
          <a:p>
            <a:pPr algn="ctr"/>
            <a:r>
              <a:rPr lang="es-GT"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t>
            </a:r>
            <a:r>
              <a:rPr lang="es-GT" sz="2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astoral puesto  </a:t>
            </a:r>
          </a:p>
          <a:p>
            <a:pPr algn="ctr"/>
            <a:r>
              <a:rPr lang="es-GT" sz="2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que…</a:t>
            </a:r>
            <a:endParaRPr lang="es-GT"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409" name="Shape 409"/>
          <p:cNvSpPr txBox="1">
            <a:spLocks noGrp="1"/>
          </p:cNvSpPr>
          <p:nvPr>
            <p:ph type="ctrTitle" idx="4294967295"/>
          </p:nvPr>
        </p:nvSpPr>
        <p:spPr>
          <a:xfrm>
            <a:off x="2613475" y="3693600"/>
            <a:ext cx="3917100" cy="53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100%</a:t>
            </a:r>
            <a:endParaRPr sz="3000" dirty="0"/>
          </a:p>
        </p:txBody>
      </p:sp>
      <p:sp>
        <p:nvSpPr>
          <p:cNvPr id="411" name="Shape 411"/>
          <p:cNvSpPr txBox="1">
            <a:spLocks noGrp="1"/>
          </p:cNvSpPr>
          <p:nvPr>
            <p:ph type="ctrTitle" idx="4294967295"/>
          </p:nvPr>
        </p:nvSpPr>
        <p:spPr>
          <a:xfrm>
            <a:off x="2613475" y="2242059"/>
            <a:ext cx="3917100" cy="53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185,244 users</a:t>
            </a:r>
            <a:endParaRPr sz="3000"/>
          </a:p>
        </p:txBody>
      </p:sp>
      <p:sp>
        <p:nvSpPr>
          <p:cNvPr id="413" name="Shape 4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sp>
        <p:nvSpPr>
          <p:cNvPr id="2" name="Rectángulo 1"/>
          <p:cNvSpPr/>
          <p:nvPr/>
        </p:nvSpPr>
        <p:spPr>
          <a:xfrm>
            <a:off x="645089" y="678923"/>
            <a:ext cx="7590774" cy="34778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GT" sz="1800" b="1" dirty="0" smtClean="0">
                <a:latin typeface="Arial" panose="020B0604020202020204" pitchFamily="34" charset="0"/>
              </a:rPr>
              <a:t> </a:t>
            </a:r>
            <a:r>
              <a:rPr lang="es-GT" sz="2000" b="1" dirty="0">
                <a:latin typeface="Arial" panose="020B0604020202020204" pitchFamily="34" charset="0"/>
              </a:rPr>
              <a:t>Una forma de examinar el significado y propósito de los objetivos es </a:t>
            </a:r>
            <a:r>
              <a:rPr lang="es-GT" sz="2000" b="1" dirty="0" smtClean="0">
                <a:latin typeface="Arial" panose="020B0604020202020204" pitchFamily="34" charset="0"/>
              </a:rPr>
              <a:t>referenciarlos </a:t>
            </a:r>
            <a:r>
              <a:rPr lang="es-GT" sz="2000" b="1" dirty="0">
                <a:latin typeface="Arial" panose="020B0604020202020204" pitchFamily="34" charset="0"/>
              </a:rPr>
              <a:t>a una taxonomía. </a:t>
            </a:r>
            <a:endParaRPr lang="es-GT" sz="2000" b="1" dirty="0" smtClean="0">
              <a:latin typeface="Arial" panose="020B0604020202020204" pitchFamily="34" charset="0"/>
            </a:endParaRPr>
          </a:p>
          <a:p>
            <a:pPr algn="just"/>
            <a:endParaRPr lang="es-GT" sz="2000" b="1" dirty="0">
              <a:latin typeface="Arial" panose="020B0604020202020204" pitchFamily="34" charset="0"/>
            </a:endParaRPr>
          </a:p>
          <a:p>
            <a:pPr algn="just"/>
            <a:r>
              <a:rPr lang="es-GT" sz="2000" b="1" dirty="0">
                <a:latin typeface="Arial" panose="020B0604020202020204" pitchFamily="34" charset="0"/>
              </a:rPr>
              <a:t> Aunque se reconoce que existen otras taxonomías valiosas, dentro de éste </a:t>
            </a:r>
            <a:r>
              <a:rPr lang="es-GT" sz="2000" b="1" dirty="0" smtClean="0">
                <a:latin typeface="Arial" panose="020B0604020202020204" pitchFamily="34" charset="0"/>
              </a:rPr>
              <a:t>documento </a:t>
            </a:r>
            <a:r>
              <a:rPr lang="es-GT" sz="2000" b="1" dirty="0">
                <a:latin typeface="Arial" panose="020B0604020202020204" pitchFamily="34" charset="0"/>
              </a:rPr>
              <a:t>se hace referencia a la Taxonomía de Bloom 1956 ya que por lo general los educadores la reconocen y comprenden. </a:t>
            </a:r>
            <a:endParaRPr lang="es-GT" sz="2000" b="1" dirty="0" smtClean="0">
              <a:latin typeface="Arial" panose="020B0604020202020204" pitchFamily="34" charset="0"/>
            </a:endParaRPr>
          </a:p>
          <a:p>
            <a:pPr algn="just"/>
            <a:endParaRPr lang="es-GT" sz="2000" b="1" dirty="0">
              <a:latin typeface="Arial" panose="020B0604020202020204" pitchFamily="34" charset="0"/>
            </a:endParaRPr>
          </a:p>
          <a:p>
            <a:pPr algn="just"/>
            <a:r>
              <a:rPr lang="es-GT" sz="2000" b="1" dirty="0" smtClean="0">
                <a:latin typeface="Arial" panose="020B0604020202020204" pitchFamily="34" charset="0"/>
              </a:rPr>
              <a:t>Realizando </a:t>
            </a:r>
            <a:r>
              <a:rPr lang="es-GT" sz="2000" b="1" dirty="0">
                <a:latin typeface="Arial" panose="020B0604020202020204" pitchFamily="34" charset="0"/>
              </a:rPr>
              <a:t>un examen de los verbos principales, se puede aumentar la </a:t>
            </a:r>
            <a:r>
              <a:rPr lang="es-GT" sz="2000" b="1" dirty="0" smtClean="0">
                <a:latin typeface="Arial" panose="020B0604020202020204" pitchFamily="34" charset="0"/>
              </a:rPr>
              <a:t>percepción </a:t>
            </a:r>
            <a:r>
              <a:rPr lang="es-GT" sz="2000" b="1" dirty="0">
                <a:latin typeface="Arial" panose="020B0604020202020204" pitchFamily="34" charset="0"/>
              </a:rPr>
              <a:t>del cuál es la intención de los objetivos y los niveles o dominios: </a:t>
            </a:r>
          </a:p>
        </p:txBody>
      </p:sp>
      <p:pic>
        <p:nvPicPr>
          <p:cNvPr id="12290"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873" y="3843139"/>
            <a:ext cx="1355924" cy="1274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4000" dirty="0" smtClean="0">
                <a:ln w="22225">
                  <a:solidFill>
                    <a:schemeClr val="accent2"/>
                  </a:solidFill>
                  <a:prstDash val="solid"/>
                </a:ln>
                <a:solidFill>
                  <a:schemeClr val="accent2">
                    <a:lumMod val="40000"/>
                    <a:lumOff val="60000"/>
                  </a:schemeClr>
                </a:solidFill>
              </a:rPr>
              <a:t>DOMINIOS</a:t>
            </a:r>
            <a:endParaRPr sz="4000" dirty="0"/>
          </a:p>
        </p:txBody>
      </p:sp>
      <p:sp>
        <p:nvSpPr>
          <p:cNvPr id="419" name="Shape 4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a:p>
        </p:txBody>
      </p:sp>
      <p:grpSp>
        <p:nvGrpSpPr>
          <p:cNvPr id="420" name="Shape 420"/>
          <p:cNvGrpSpPr/>
          <p:nvPr/>
        </p:nvGrpSpPr>
        <p:grpSpPr>
          <a:xfrm rot="10800000">
            <a:off x="856273" y="2154195"/>
            <a:ext cx="2904303" cy="1007190"/>
            <a:chOff x="185742" y="1526184"/>
            <a:chExt cx="5568066" cy="1930963"/>
          </a:xfrm>
        </p:grpSpPr>
        <p:sp>
          <p:nvSpPr>
            <p:cNvPr id="422" name="Shape 422"/>
            <p:cNvSpPr/>
            <p:nvPr/>
          </p:nvSpPr>
          <p:spPr>
            <a:xfrm rot="10800000" flipH="1">
              <a:off x="4467052" y="1526184"/>
              <a:ext cx="1286756" cy="1056641"/>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21" name="Shape 421"/>
            <p:cNvSpPr/>
            <p:nvPr/>
          </p:nvSpPr>
          <p:spPr>
            <a:xfrm rot="10800000" flipH="1">
              <a:off x="1103127" y="2213347"/>
              <a:ext cx="3695472"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rgbClr val="263248"/>
                  </a:solidFill>
                  <a:latin typeface="Roboto Condensed"/>
                  <a:ea typeface="Roboto Condensed"/>
                  <a:cs typeface="Roboto Condensed"/>
                  <a:sym typeface="Roboto Condensed"/>
                </a:rPr>
                <a:t>COGNITIVO</a:t>
              </a:r>
              <a:endParaRPr sz="2400" dirty="0">
                <a:solidFill>
                  <a:srgbClr val="263248"/>
                </a:solidFill>
                <a:latin typeface="Roboto Condensed"/>
                <a:ea typeface="Roboto Condensed"/>
                <a:cs typeface="Roboto Condensed"/>
                <a:sym typeface="Roboto Condensed"/>
              </a:endParaRPr>
            </a:p>
          </p:txBody>
        </p:sp>
        <p:sp>
          <p:nvSpPr>
            <p:cNvPr id="423" name="Shape 423"/>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24" name="Shape 424"/>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grpSp>
        <p:nvGrpSpPr>
          <p:cNvPr id="425" name="Shape 425"/>
          <p:cNvGrpSpPr/>
          <p:nvPr/>
        </p:nvGrpSpPr>
        <p:grpSpPr>
          <a:xfrm rot="10800000">
            <a:off x="3062853" y="2296511"/>
            <a:ext cx="2694425" cy="864880"/>
            <a:chOff x="185748" y="1697030"/>
            <a:chExt cx="5165692" cy="1658130"/>
          </a:xfrm>
        </p:grpSpPr>
        <p:sp>
          <p:nvSpPr>
            <p:cNvPr id="426" name="Shape 426"/>
            <p:cNvSpPr/>
            <p:nvPr/>
          </p:nvSpPr>
          <p:spPr>
            <a:xfrm rot="10800000" flipH="1">
              <a:off x="1085932" y="1697030"/>
              <a:ext cx="3033783" cy="1243801"/>
            </a:xfrm>
            <a:prstGeom prst="rect">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rgbClr val="263248"/>
                  </a:solidFill>
                  <a:latin typeface="Roboto Condensed"/>
                  <a:ea typeface="Roboto Condensed"/>
                  <a:cs typeface="Roboto Condensed"/>
                  <a:sym typeface="Roboto Condensed"/>
                </a:rPr>
                <a:t>AFECTIVO</a:t>
              </a:r>
              <a:endParaRPr sz="2400" dirty="0">
                <a:solidFill>
                  <a:srgbClr val="263248"/>
                </a:solidFill>
                <a:latin typeface="Roboto Condensed"/>
                <a:ea typeface="Roboto Condensed"/>
                <a:cs typeface="Roboto Condensed"/>
                <a:sym typeface="Roboto Condensed"/>
              </a:endParaRPr>
            </a:p>
          </p:txBody>
        </p:sp>
        <p:sp>
          <p:nvSpPr>
            <p:cNvPr id="427" name="Shape 427"/>
            <p:cNvSpPr/>
            <p:nvPr/>
          </p:nvSpPr>
          <p:spPr>
            <a:xfrm rot="10800000" flipH="1">
              <a:off x="4107640" y="1697043"/>
              <a:ext cx="1243800" cy="1243800"/>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28" name="Shape 428"/>
            <p:cNvSpPr/>
            <p:nvPr/>
          </p:nvSpPr>
          <p:spPr>
            <a:xfrm flipH="1">
              <a:off x="201532" y="1697042"/>
              <a:ext cx="1243800" cy="1243801"/>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29" name="Shape 429"/>
            <p:cNvSpPr/>
            <p:nvPr/>
          </p:nvSpPr>
          <p:spPr>
            <a:xfrm rot="10800000">
              <a:off x="185748" y="2940860"/>
              <a:ext cx="1243800" cy="414300"/>
            </a:xfrm>
            <a:prstGeom prst="triangle">
              <a:avLst>
                <a:gd name="adj" fmla="val 0"/>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grpSp>
        <p:nvGrpSpPr>
          <p:cNvPr id="430" name="Shape 430"/>
          <p:cNvGrpSpPr/>
          <p:nvPr/>
        </p:nvGrpSpPr>
        <p:grpSpPr>
          <a:xfrm rot="10800000">
            <a:off x="5108508" y="2293642"/>
            <a:ext cx="2772751" cy="1310537"/>
            <a:chOff x="35583" y="842626"/>
            <a:chExt cx="5315857" cy="2512534"/>
          </a:xfrm>
        </p:grpSpPr>
        <p:sp>
          <p:nvSpPr>
            <p:cNvPr id="431" name="Shape 431"/>
            <p:cNvSpPr/>
            <p:nvPr/>
          </p:nvSpPr>
          <p:spPr>
            <a:xfrm rot="10800000" flipH="1">
              <a:off x="35583" y="842626"/>
              <a:ext cx="4262600" cy="1243801"/>
            </a:xfrm>
            <a:prstGeom prst="rect">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rgbClr val="FFFFFF"/>
                  </a:solidFill>
                  <a:latin typeface="Roboto Condensed"/>
                  <a:ea typeface="Roboto Condensed"/>
                  <a:cs typeface="Roboto Condensed"/>
                  <a:sym typeface="Roboto Condensed"/>
                </a:rPr>
                <a:t>PSICOMOTOR</a:t>
              </a:r>
              <a:endParaRPr sz="2400" dirty="0">
                <a:solidFill>
                  <a:srgbClr val="FFFFFF"/>
                </a:solidFill>
                <a:latin typeface="Roboto Condensed"/>
                <a:ea typeface="Roboto Condensed"/>
                <a:cs typeface="Roboto Condensed"/>
                <a:sym typeface="Roboto Condensed"/>
              </a:endParaRPr>
            </a:p>
          </p:txBody>
        </p:sp>
        <p:sp>
          <p:nvSpPr>
            <p:cNvPr id="432" name="Shape 432"/>
            <p:cNvSpPr/>
            <p:nvPr/>
          </p:nvSpPr>
          <p:spPr>
            <a:xfrm rot="10800000" flipH="1">
              <a:off x="4107640" y="1697043"/>
              <a:ext cx="1243800" cy="12438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sp>
          <p:nvSpPr>
            <p:cNvPr id="433" name="Shape 433"/>
            <p:cNvSpPr/>
            <p:nvPr/>
          </p:nvSpPr>
          <p:spPr>
            <a:xfrm flipH="1">
              <a:off x="185742" y="1697043"/>
              <a:ext cx="1243800" cy="12438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sp>
          <p:nvSpPr>
            <p:cNvPr id="434" name="Shape 434"/>
            <p:cNvSpPr/>
            <p:nvPr/>
          </p:nvSpPr>
          <p:spPr>
            <a:xfrm rot="10800000">
              <a:off x="185748" y="2940860"/>
              <a:ext cx="1243800" cy="414300"/>
            </a:xfrm>
            <a:prstGeom prst="triangle">
              <a:avLst>
                <a:gd name="adj" fmla="val 0"/>
              </a:avLst>
            </a:prstGeom>
            <a:solidFill>
              <a:srgbClr val="2632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grpSp>
      <p:grpSp>
        <p:nvGrpSpPr>
          <p:cNvPr id="435" name="Shape 435"/>
          <p:cNvGrpSpPr/>
          <p:nvPr/>
        </p:nvGrpSpPr>
        <p:grpSpPr>
          <a:xfrm>
            <a:off x="270943" y="629920"/>
            <a:ext cx="392063" cy="291505"/>
            <a:chOff x="5247525" y="3007275"/>
            <a:chExt cx="517575" cy="384825"/>
          </a:xfrm>
        </p:grpSpPr>
        <p:sp>
          <p:nvSpPr>
            <p:cNvPr id="436" name="Shape 436"/>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 name="AutoShape 4" descr="Resultado de imagen para cognitiv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131" y="2802961"/>
            <a:ext cx="1576135" cy="1770550"/>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8556" y="3158515"/>
            <a:ext cx="1359204" cy="1864245"/>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0281" y="1383442"/>
            <a:ext cx="1290875" cy="154150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smtClean="0"/>
              <a:t>PRESENTACIÓN</a:t>
            </a:r>
            <a:endParaRPr dirty="0"/>
          </a:p>
        </p:txBody>
      </p:sp>
      <p:sp>
        <p:nvSpPr>
          <p:cNvPr id="190" name="Shape 190"/>
          <p:cNvSpPr txBox="1">
            <a:spLocks noGrp="1"/>
          </p:cNvSpPr>
          <p:nvPr>
            <p:ph type="body" idx="2"/>
          </p:nvPr>
        </p:nvSpPr>
        <p:spPr>
          <a:xfrm>
            <a:off x="5454174" y="1328968"/>
            <a:ext cx="3054285" cy="1408467"/>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indent="0" algn="ctr">
              <a:spcAft>
                <a:spcPts val="1000"/>
              </a:spcAft>
              <a:buNone/>
            </a:pPr>
            <a:r>
              <a:rPr lang="es-GT" sz="1600" b="1" dirty="0"/>
              <a:t>Luego abordaremos la Planificación Pastoral desde la metodología propia que nos ayude a estructurar el proyecto pastoral.</a:t>
            </a:r>
          </a:p>
          <a:p>
            <a:pPr marL="0" lvl="0" indent="0" algn="ctr" rtl="0">
              <a:spcBef>
                <a:spcPts val="600"/>
              </a:spcBef>
              <a:spcAft>
                <a:spcPts val="1000"/>
              </a:spcAft>
              <a:buNone/>
            </a:pPr>
            <a:endParaRPr sz="1600" b="1" dirty="0"/>
          </a:p>
        </p:txBody>
      </p:sp>
      <p:sp>
        <p:nvSpPr>
          <p:cNvPr id="191" name="Shape 191"/>
          <p:cNvSpPr txBox="1">
            <a:spLocks noGrp="1"/>
          </p:cNvSpPr>
          <p:nvPr>
            <p:ph type="body" idx="2"/>
          </p:nvPr>
        </p:nvSpPr>
        <p:spPr>
          <a:xfrm>
            <a:off x="774804" y="3656604"/>
            <a:ext cx="5624103" cy="1415560"/>
          </a:xfrm>
          <a:prstGeom prst="rect">
            <a:avLst/>
          </a:prstGeom>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sz="1000" i="1" dirty="0">
              <a:solidFill>
                <a:srgbClr val="3F5378"/>
              </a:solidFill>
            </a:endParaRPr>
          </a:p>
          <a:p>
            <a:pPr marL="101600" indent="0">
              <a:buNone/>
            </a:pPr>
            <a:r>
              <a:rPr lang="es-GT" sz="1050" b="1" dirty="0"/>
              <a:t>Para el desarrollo de los temas que nos ocupan   lo haremos siguiendo la estructura siguiente:                                                                                                                              </a:t>
            </a:r>
          </a:p>
          <a:p>
            <a:pPr lvl="0"/>
            <a:r>
              <a:rPr lang="es-GT" sz="1050" b="1" dirty="0"/>
              <a:t>Para alcanzar.</a:t>
            </a:r>
          </a:p>
          <a:p>
            <a:pPr lvl="0"/>
            <a:r>
              <a:rPr lang="es-GT" sz="1050" b="1" dirty="0"/>
              <a:t>Para comenzar.</a:t>
            </a:r>
          </a:p>
          <a:p>
            <a:pPr lvl="0"/>
            <a:r>
              <a:rPr lang="es-GT" sz="1050" b="1" dirty="0"/>
              <a:t>Para saber.</a:t>
            </a:r>
          </a:p>
          <a:p>
            <a:r>
              <a:rPr lang="es-GT" sz="1050" b="1" dirty="0"/>
              <a:t>Para hacer</a:t>
            </a:r>
            <a:endParaRPr sz="1050" b="1" i="1" dirty="0">
              <a:solidFill>
                <a:srgbClr val="3F5378"/>
              </a:solidFill>
            </a:endParaRPr>
          </a:p>
        </p:txBody>
      </p:sp>
      <p:sp>
        <p:nvSpPr>
          <p:cNvPr id="192" name="Shape 19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
        <p:nvSpPr>
          <p:cNvPr id="193" name="Shape 193"/>
          <p:cNvSpPr txBox="1">
            <a:spLocks noGrp="1"/>
          </p:cNvSpPr>
          <p:nvPr>
            <p:ph type="body" idx="1"/>
          </p:nvPr>
        </p:nvSpPr>
        <p:spPr>
          <a:xfrm>
            <a:off x="318586" y="1242564"/>
            <a:ext cx="4872251" cy="235855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indent="0" algn="ctr">
              <a:spcAft>
                <a:spcPts val="1000"/>
              </a:spcAft>
              <a:buNone/>
            </a:pPr>
            <a:r>
              <a:rPr lang="es-GT" sz="1600" b="1" dirty="0" smtClean="0"/>
              <a:t>Aunque </a:t>
            </a:r>
            <a:r>
              <a:rPr lang="es-GT" sz="1600" b="1" dirty="0"/>
              <a:t>didácticamente no suele presentarse el tema de objetivos fuera del marco referencial en el que se desarrollan, dígase: </a:t>
            </a:r>
            <a:r>
              <a:rPr lang="es-GT" sz="1600" b="1" dirty="0" smtClean="0"/>
              <a:t>plan</a:t>
            </a:r>
            <a:r>
              <a:rPr lang="es-GT" sz="1600" b="1" dirty="0"/>
              <a:t>, programación, lección, proyecto. Se ha querido hacer aquí énfasis en este tema de forma independiente para resaltar la importancia de la redacción de objetivos, ya que estos nos ofrecen la claridad de aquello a lo que nos encaminamos y el cómo determinar los alcances y niveles de logro en lo que hacemos</a:t>
            </a:r>
            <a:r>
              <a:rPr lang="es-GT" sz="1600" b="1" dirty="0" smtClean="0"/>
              <a:t>.</a:t>
            </a:r>
            <a:endParaRPr lang="es-GT" sz="1600" b="1" dirty="0"/>
          </a:p>
        </p:txBody>
      </p:sp>
      <p:grpSp>
        <p:nvGrpSpPr>
          <p:cNvPr id="194"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2050"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213" y="2737435"/>
            <a:ext cx="2139802" cy="1727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dirty="0" smtClean="0"/>
              <a:t>DOMINIOS</a:t>
            </a:r>
            <a:endParaRPr sz="3200" dirty="0"/>
          </a:p>
        </p:txBody>
      </p:sp>
      <p:sp>
        <p:nvSpPr>
          <p:cNvPr id="443" name="Shape 443"/>
          <p:cNvSpPr txBox="1">
            <a:spLocks noGrp="1"/>
          </p:cNvSpPr>
          <p:nvPr>
            <p:ph type="body" idx="1"/>
          </p:nvPr>
        </p:nvSpPr>
        <p:spPr>
          <a:xfrm>
            <a:off x="870450" y="1922347"/>
            <a:ext cx="2247900" cy="1704336"/>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smtClean="0"/>
              <a:t>COGNITIVO</a:t>
            </a:r>
            <a:endParaRPr b="1" dirty="0"/>
          </a:p>
          <a:p>
            <a:pPr marL="0" lvl="0" indent="0" rtl="0">
              <a:spcBef>
                <a:spcPts val="1000"/>
              </a:spcBef>
              <a:spcAft>
                <a:spcPts val="1000"/>
              </a:spcAft>
              <a:buNone/>
            </a:pPr>
            <a:r>
              <a:rPr lang="en" sz="1200" dirty="0" smtClean="0"/>
              <a:t>RELATIVO AL  CONOCIMIENTO, COMPRENSIÓN Y PENSAMIENTO.</a:t>
            </a:r>
            <a:endParaRPr sz="1200" dirty="0"/>
          </a:p>
        </p:txBody>
      </p:sp>
      <p:sp>
        <p:nvSpPr>
          <p:cNvPr id="446" name="Shape 44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20</a:t>
            </a:fld>
            <a:endParaRPr/>
          </a:p>
        </p:txBody>
      </p:sp>
      <p:sp>
        <p:nvSpPr>
          <p:cNvPr id="448" name="Shape 448"/>
          <p:cNvSpPr txBox="1">
            <a:spLocks noGrp="1"/>
          </p:cNvSpPr>
          <p:nvPr>
            <p:ph type="body" idx="2"/>
          </p:nvPr>
        </p:nvSpPr>
        <p:spPr>
          <a:xfrm>
            <a:off x="3233637" y="2774515"/>
            <a:ext cx="2089925" cy="1402915"/>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smtClean="0"/>
              <a:t>AFECTIVO</a:t>
            </a:r>
            <a:endParaRPr lang="en" sz="1200" b="1" dirty="0"/>
          </a:p>
          <a:p>
            <a:pPr marL="0" lvl="0" indent="0" rtl="0">
              <a:spcBef>
                <a:spcPts val="600"/>
              </a:spcBef>
              <a:spcAft>
                <a:spcPts val="0"/>
              </a:spcAft>
              <a:buNone/>
            </a:pPr>
            <a:r>
              <a:rPr lang="en" sz="1200" dirty="0" smtClean="0"/>
              <a:t>VINCULADO CON LOS  SENTIMIENTOS,INTERESE, ACTITUDES, PERSPECTIVA</a:t>
            </a:r>
            <a:r>
              <a:rPr lang="en" sz="1200" b="1" dirty="0" smtClean="0"/>
              <a:t>.</a:t>
            </a:r>
            <a:endParaRPr lang="en" b="1" dirty="0" smtClean="0"/>
          </a:p>
        </p:txBody>
      </p:sp>
      <p:sp>
        <p:nvSpPr>
          <p:cNvPr id="449" name="Shape 449"/>
          <p:cNvSpPr txBox="1">
            <a:spLocks noGrp="1"/>
          </p:cNvSpPr>
          <p:nvPr>
            <p:ph type="body" idx="3"/>
          </p:nvPr>
        </p:nvSpPr>
        <p:spPr>
          <a:xfrm>
            <a:off x="5540650" y="3394552"/>
            <a:ext cx="2247900" cy="1409179"/>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smtClean="0"/>
              <a:t>PSICOMOTOR</a:t>
            </a:r>
            <a:endParaRPr b="1" dirty="0"/>
          </a:p>
          <a:p>
            <a:pPr marL="0" lvl="0" indent="0" rtl="0">
              <a:spcBef>
                <a:spcPts val="1000"/>
              </a:spcBef>
              <a:spcAft>
                <a:spcPts val="0"/>
              </a:spcAft>
              <a:buNone/>
            </a:pPr>
            <a:r>
              <a:rPr lang="es-GT" sz="1200" dirty="0" smtClean="0"/>
              <a:t>Relacionado</a:t>
            </a:r>
            <a:r>
              <a:rPr lang="en" sz="1200" dirty="0" smtClean="0"/>
              <a:t> a las destrezas físicas. </a:t>
            </a:r>
            <a:endParaRPr sz="1200" dirty="0"/>
          </a:p>
          <a:p>
            <a:pPr marL="0" lvl="0" indent="0" rtl="0">
              <a:spcBef>
                <a:spcPts val="1000"/>
              </a:spcBef>
              <a:spcAft>
                <a:spcPts val="1000"/>
              </a:spcAft>
              <a:buNone/>
            </a:pPr>
            <a:endParaRPr sz="1200" dirty="0"/>
          </a:p>
        </p:txBody>
      </p:sp>
      <p:grpSp>
        <p:nvGrpSpPr>
          <p:cNvPr id="450" name="Shape 450"/>
          <p:cNvGrpSpPr/>
          <p:nvPr/>
        </p:nvGrpSpPr>
        <p:grpSpPr>
          <a:xfrm>
            <a:off x="305070" y="605926"/>
            <a:ext cx="323793" cy="339493"/>
            <a:chOff x="5961125" y="1623900"/>
            <a:chExt cx="427450" cy="448175"/>
          </a:xfrm>
        </p:grpSpPr>
        <p:sp>
          <p:nvSpPr>
            <p:cNvPr id="451" name="Shape 451"/>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2" name="Shape 452"/>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Shape 453"/>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4" name="Shape 454"/>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5" name="Shape 455"/>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6" name="Shape 456"/>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7" name="Shape 457"/>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 name="Marcador de texto 3"/>
          <p:cNvSpPr>
            <a:spLocks noGrp="1"/>
          </p:cNvSpPr>
          <p:nvPr>
            <p:ph type="body" idx="1"/>
          </p:nvPr>
        </p:nvSpPr>
        <p:spPr>
          <a:xfrm>
            <a:off x="870450" y="1545076"/>
            <a:ext cx="2247900" cy="509192"/>
          </a:xfrm>
        </p:spPr>
        <p:txBody>
          <a:bodyPr/>
          <a:lstStyle/>
          <a:p>
            <a:endParaRPr lang="es-GT" dirty="0" smtClean="0"/>
          </a:p>
          <a:p>
            <a:endParaRPr lang="es-GT" dirty="0"/>
          </a:p>
        </p:txBody>
      </p:sp>
      <p:sp>
        <p:nvSpPr>
          <p:cNvPr id="5" name="Flecha abajo 4"/>
          <p:cNvSpPr/>
          <p:nvPr/>
        </p:nvSpPr>
        <p:spPr>
          <a:xfrm>
            <a:off x="2063293" y="1310468"/>
            <a:ext cx="484632" cy="978408"/>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GT"/>
          </a:p>
        </p:txBody>
      </p:sp>
      <p:sp>
        <p:nvSpPr>
          <p:cNvPr id="6" name="Flecha abajo 5"/>
          <p:cNvSpPr/>
          <p:nvPr/>
        </p:nvSpPr>
        <p:spPr>
          <a:xfrm>
            <a:off x="3768349" y="1922347"/>
            <a:ext cx="484632" cy="978408"/>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GT"/>
          </a:p>
        </p:txBody>
      </p:sp>
      <p:sp>
        <p:nvSpPr>
          <p:cNvPr id="23" name="Flecha abajo 22"/>
          <p:cNvSpPr/>
          <p:nvPr/>
        </p:nvSpPr>
        <p:spPr>
          <a:xfrm>
            <a:off x="5973561" y="2335706"/>
            <a:ext cx="484632" cy="978408"/>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GT"/>
          </a:p>
        </p:txBody>
      </p:sp>
      <p:pic>
        <p:nvPicPr>
          <p:cNvPr id="24" name="Imagen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790" y="2900755"/>
            <a:ext cx="1576135" cy="1770550"/>
          </a:xfrm>
          <a:prstGeom prst="rect">
            <a:avLst/>
          </a:prstGeom>
        </p:spPr>
      </p:pic>
      <p:pic>
        <p:nvPicPr>
          <p:cNvPr id="25" name="Imagen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5251" y="3955131"/>
            <a:ext cx="1155016" cy="1138463"/>
          </a:xfrm>
          <a:prstGeom prst="rect">
            <a:avLst/>
          </a:prstGeom>
        </p:spPr>
      </p:pic>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3335" y="2900755"/>
            <a:ext cx="1290875" cy="154150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3" name="Shape 46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21</a:t>
            </a:fld>
            <a:endParaRPr dirty="0"/>
          </a:p>
        </p:txBody>
      </p:sp>
      <p:graphicFrame>
        <p:nvGraphicFramePr>
          <p:cNvPr id="3" name="Diagrama 2"/>
          <p:cNvGraphicFramePr/>
          <p:nvPr>
            <p:extLst>
              <p:ext uri="{D42A27DB-BD31-4B8C-83A1-F6EECF244321}">
                <p14:modId xmlns:p14="http://schemas.microsoft.com/office/powerpoint/2010/main" val="1646359902"/>
              </p:ext>
            </p:extLst>
          </p:nvPr>
        </p:nvGraphicFramePr>
        <p:xfrm>
          <a:off x="1524000" y="447472"/>
          <a:ext cx="6426740" cy="4156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descr="Resultado de imagen para hay que tener en cuent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91053"/>
            <a:ext cx="2796807" cy="270897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esultado de imagen para hay que tener en cuent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00181" y="3509494"/>
            <a:ext cx="1447167" cy="965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p:nvPr/>
        </p:nvSpPr>
        <p:spPr>
          <a:xfrm>
            <a:off x="4461009" y="489800"/>
            <a:ext cx="2309441" cy="4458336"/>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C7D3E6"/>
          </a:solidFill>
          <a:ln w="9525" cap="flat" cmpd="sng">
            <a:solidFill>
              <a:srgbClr val="92A8C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3F5378"/>
              </a:solidFill>
              <a:latin typeface="Roboto Condensed"/>
              <a:ea typeface="Roboto Condensed"/>
              <a:cs typeface="Roboto Condensed"/>
              <a:sym typeface="Roboto Condensed"/>
            </a:endParaRPr>
          </a:p>
        </p:txBody>
      </p:sp>
      <p:sp>
        <p:nvSpPr>
          <p:cNvPr id="471" name="Shape 471"/>
          <p:cNvSpPr txBox="1">
            <a:spLocks noGrp="1"/>
          </p:cNvSpPr>
          <p:nvPr>
            <p:ph type="body" idx="4294967295"/>
          </p:nvPr>
        </p:nvSpPr>
        <p:spPr>
          <a:xfrm>
            <a:off x="776614" y="663879"/>
            <a:ext cx="3071261" cy="4365321"/>
          </a:xfrm>
          <a:prstGeom prst="rect">
            <a:avLst/>
          </a:prstGeom>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r>
              <a:rPr lang="es-GT" sz="1600" b="1" dirty="0" smtClean="0"/>
              <a:t>Un </a:t>
            </a:r>
            <a:r>
              <a:rPr lang="es-GT" sz="1600" b="1" dirty="0"/>
              <a:t>examen de los verbos que se presentan dentro del dominio cognitivo del conocimiento </a:t>
            </a:r>
            <a:r>
              <a:rPr lang="es-GT" sz="1600" b="1" dirty="0" smtClean="0"/>
              <a:t>(</a:t>
            </a:r>
            <a:r>
              <a:rPr lang="es-GT" sz="1600" b="1" dirty="0" err="1" smtClean="0"/>
              <a:t>ej.recordar</a:t>
            </a:r>
            <a:r>
              <a:rPr lang="es-GT" sz="1600" b="1" dirty="0"/>
              <a:t>, listar, reconocer) puede sugerir que la </a:t>
            </a:r>
            <a:r>
              <a:rPr lang="es-GT" sz="1600" b="1" dirty="0" smtClean="0"/>
              <a:t>instrucción </a:t>
            </a:r>
            <a:r>
              <a:rPr lang="es-GT" sz="1600" b="1" dirty="0"/>
              <a:t>relacionada con esos Objetivos de </a:t>
            </a:r>
            <a:r>
              <a:rPr lang="es-GT" sz="1600" b="1" dirty="0" smtClean="0"/>
              <a:t>Aprendizaje </a:t>
            </a:r>
            <a:r>
              <a:rPr lang="es-GT" sz="1600" b="1" dirty="0"/>
              <a:t>podría enfocarse a proporcionar la información que a los involucrados mediante el empleo de textos, notas, conferencias, o cualquier otro tipo de enseñanza directa. </a:t>
            </a:r>
            <a:endParaRPr sz="1600" b="1" dirty="0"/>
          </a:p>
        </p:txBody>
      </p:sp>
      <p:sp>
        <p:nvSpPr>
          <p:cNvPr id="472" name="Shape 472"/>
          <p:cNvSpPr/>
          <p:nvPr/>
        </p:nvSpPr>
        <p:spPr>
          <a:xfrm>
            <a:off x="4554325" y="839000"/>
            <a:ext cx="1888500" cy="3356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sz="1000" dirty="0">
              <a:solidFill>
                <a:srgbClr val="3F5378"/>
              </a:solidFill>
              <a:latin typeface="Roboto Condensed"/>
              <a:ea typeface="Roboto Condensed"/>
              <a:cs typeface="Roboto Condensed"/>
              <a:sym typeface="Roboto Condensed"/>
            </a:endParaRPr>
          </a:p>
        </p:txBody>
      </p:sp>
      <p:sp>
        <p:nvSpPr>
          <p:cNvPr id="473" name="Shape 47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22</a:t>
            </a:fld>
            <a:endParaRPr/>
          </a:p>
        </p:txBody>
      </p:sp>
      <p:sp>
        <p:nvSpPr>
          <p:cNvPr id="2" name="Rectángulo 1"/>
          <p:cNvSpPr/>
          <p:nvPr/>
        </p:nvSpPr>
        <p:spPr>
          <a:xfrm>
            <a:off x="4575760" y="916822"/>
            <a:ext cx="2079938" cy="34470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GT" sz="1200" b="1" dirty="0" smtClean="0">
                <a:latin typeface="Arial" panose="020B0604020202020204" pitchFamily="34" charset="0"/>
              </a:rPr>
              <a:t>Sin </a:t>
            </a:r>
            <a:r>
              <a:rPr lang="es-GT" sz="1200" b="1" dirty="0">
                <a:latin typeface="Arial" panose="020B0604020202020204" pitchFamily="34" charset="0"/>
              </a:rPr>
              <a:t>embargo, en e currículo de Saskatchewan se espera que los </a:t>
            </a:r>
            <a:r>
              <a:rPr lang="es-GT" sz="1200" b="1" dirty="0" smtClean="0">
                <a:latin typeface="Arial" panose="020B0604020202020204" pitchFamily="34" charset="0"/>
              </a:rPr>
              <a:t>estudiantes </a:t>
            </a:r>
            <a:r>
              <a:rPr lang="es-GT" sz="1200" b="1" dirty="0">
                <a:latin typeface="Arial" panose="020B0604020202020204" pitchFamily="34" charset="0"/>
              </a:rPr>
              <a:t>aprendan, principalmente, mediante la exploración guiada</a:t>
            </a:r>
            <a:r>
              <a:rPr lang="es-GT" sz="1200" b="1" dirty="0" smtClean="0">
                <a:latin typeface="Arial" panose="020B0604020202020204" pitchFamily="34" charset="0"/>
              </a:rPr>
              <a:t>.</a:t>
            </a:r>
          </a:p>
          <a:p>
            <a:endParaRPr lang="es-GT" sz="1200" b="1" dirty="0" smtClean="0">
              <a:latin typeface="Arial" panose="020B0604020202020204" pitchFamily="34" charset="0"/>
            </a:endParaRPr>
          </a:p>
          <a:p>
            <a:r>
              <a:rPr lang="es-GT" sz="1200" b="1" dirty="0" smtClean="0">
                <a:latin typeface="Arial" panose="020B0604020202020204" pitchFamily="34" charset="0"/>
              </a:rPr>
              <a:t> </a:t>
            </a:r>
            <a:r>
              <a:rPr lang="es-GT" sz="1200" b="1" dirty="0">
                <a:latin typeface="Arial" panose="020B0604020202020204" pitchFamily="34" charset="0"/>
              </a:rPr>
              <a:t>Las Actividades recomendadas para la mayoría de los objetivos de aprendizaje enfatizan estrategias derivadas de la experiencia</a:t>
            </a:r>
            <a:r>
              <a:rPr lang="es-GT" sz="1200" b="1" dirty="0" smtClean="0">
                <a:latin typeface="Arial" panose="020B0604020202020204" pitchFamily="34" charset="0"/>
              </a:rPr>
              <a:t>,</a:t>
            </a:r>
          </a:p>
          <a:p>
            <a:r>
              <a:rPr lang="es-GT" sz="1200" b="1" dirty="0" smtClean="0">
                <a:latin typeface="Arial" panose="020B0604020202020204" pitchFamily="34" charset="0"/>
              </a:rPr>
              <a:t>interactivas</a:t>
            </a:r>
            <a:r>
              <a:rPr lang="es-GT" sz="1200" b="1" dirty="0">
                <a:latin typeface="Arial" panose="020B0604020202020204" pitchFamily="34" charset="0"/>
              </a:rPr>
              <a:t>, independientes o de</a:t>
            </a:r>
            <a:r>
              <a:rPr lang="es-GT" b="1" dirty="0">
                <a:latin typeface="Arial" panose="020B0604020202020204" pitchFamily="34" charset="0"/>
              </a:rPr>
              <a:t> </a:t>
            </a:r>
            <a:endParaRPr lang="es-GT" b="1" dirty="0" smtClean="0">
              <a:latin typeface="Arial" panose="020B0604020202020204" pitchFamily="34" charset="0"/>
            </a:endParaRPr>
          </a:p>
          <a:p>
            <a:endParaRPr lang="es-GT" sz="1200" b="1" dirty="0">
              <a:latin typeface="Arial" panose="020B0604020202020204" pitchFamily="34" charset="0"/>
            </a:endParaRPr>
          </a:p>
          <a:p>
            <a:r>
              <a:rPr lang="es-GT" sz="1200" b="1" dirty="0" smtClean="0">
                <a:latin typeface="Arial" panose="020B0604020202020204" pitchFamily="34" charset="0"/>
              </a:rPr>
              <a:t>instrucción </a:t>
            </a:r>
            <a:r>
              <a:rPr lang="es-GT" sz="1200" b="1" dirty="0">
                <a:latin typeface="Arial" panose="020B0604020202020204" pitchFamily="34" charset="0"/>
              </a:rPr>
              <a:t>indirecta. </a:t>
            </a:r>
            <a:endParaRPr lang="es-GT" sz="1200" b="1" dirty="0"/>
          </a:p>
        </p:txBody>
      </p:sp>
      <p:pic>
        <p:nvPicPr>
          <p:cNvPr id="16386" name="Picture 2" descr="Resultado de imagen para explor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345" y="232624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9" name="Shape 479"/>
          <p:cNvSpPr/>
          <p:nvPr/>
        </p:nvSpPr>
        <p:spPr>
          <a:xfrm>
            <a:off x="4583504" y="1150581"/>
            <a:ext cx="1589700" cy="281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3F5378"/>
              </a:solidFill>
              <a:latin typeface="Roboto Condensed"/>
              <a:ea typeface="Roboto Condensed"/>
              <a:cs typeface="Roboto Condensed"/>
              <a:sym typeface="Roboto Condensed"/>
            </a:endParaRPr>
          </a:p>
        </p:txBody>
      </p:sp>
      <p:sp>
        <p:nvSpPr>
          <p:cNvPr id="480" name="Shape 48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23</a:t>
            </a:fld>
            <a:endParaRPr/>
          </a:p>
        </p:txBody>
      </p:sp>
      <p:sp>
        <p:nvSpPr>
          <p:cNvPr id="2" name="Rectángulo 1"/>
          <p:cNvSpPr/>
          <p:nvPr/>
        </p:nvSpPr>
        <p:spPr>
          <a:xfrm>
            <a:off x="413360" y="832982"/>
            <a:ext cx="2446572" cy="317009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endParaRPr lang="es-GT" sz="2000" b="1" dirty="0">
              <a:latin typeface="Arial" panose="020B0604020202020204" pitchFamily="34" charset="0"/>
            </a:endParaRPr>
          </a:p>
          <a:p>
            <a:pPr algn="ctr"/>
            <a:r>
              <a:rPr lang="es-GT" sz="1800" b="1" dirty="0">
                <a:latin typeface="Arial" panose="020B0604020202020204" pitchFamily="34" charset="0"/>
              </a:rPr>
              <a:t>Respecto a la Evaluación, los Objetivos de Aprendizaje proporcionan información útil para seleccionar técnicas de Evaluación específicas. Por ejemplo: </a:t>
            </a:r>
            <a:endParaRPr lang="es-GT" sz="1800" b="1" dirty="0"/>
          </a:p>
        </p:txBody>
      </p:sp>
      <p:grpSp>
        <p:nvGrpSpPr>
          <p:cNvPr id="5" name="4 Grupo"/>
          <p:cNvGrpSpPr/>
          <p:nvPr/>
        </p:nvGrpSpPr>
        <p:grpSpPr>
          <a:xfrm>
            <a:off x="3134931" y="595617"/>
            <a:ext cx="2437279" cy="3921828"/>
            <a:chOff x="3854777" y="714672"/>
            <a:chExt cx="2437279" cy="3921828"/>
          </a:xfrm>
        </p:grpSpPr>
        <p:sp>
          <p:nvSpPr>
            <p:cNvPr id="478" name="Shape 478"/>
            <p:cNvSpPr/>
            <p:nvPr/>
          </p:nvSpPr>
          <p:spPr>
            <a:xfrm>
              <a:off x="3854777" y="714672"/>
              <a:ext cx="2437279" cy="3921828"/>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C7D3E6"/>
            </a:solidFill>
            <a:ln w="9525" cap="flat" cmpd="sng">
              <a:solidFill>
                <a:srgbClr val="92A8C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3F5378"/>
                </a:solidFill>
                <a:latin typeface="Roboto Condensed"/>
                <a:ea typeface="Roboto Condensed"/>
                <a:cs typeface="Roboto Condensed"/>
                <a:sym typeface="Roboto Condensed"/>
              </a:endParaRPr>
            </a:p>
          </p:txBody>
        </p:sp>
        <p:sp>
          <p:nvSpPr>
            <p:cNvPr id="4" name="CuadroTexto 3"/>
            <p:cNvSpPr txBox="1"/>
            <p:nvPr/>
          </p:nvSpPr>
          <p:spPr>
            <a:xfrm>
              <a:off x="4221220" y="2248754"/>
              <a:ext cx="1628436" cy="307777"/>
            </a:xfrm>
            <a:prstGeom prst="rect">
              <a:avLst/>
            </a:prstGeom>
            <a:noFill/>
          </p:spPr>
          <p:txBody>
            <a:bodyPr wrap="square" rtlCol="0">
              <a:spAutoFit/>
            </a:bodyPr>
            <a:lstStyle/>
            <a:p>
              <a:pPr algn="ctr"/>
              <a:r>
                <a:rPr lang="es-GT" b="1" dirty="0" smtClean="0">
                  <a:ln w="6600">
                    <a:solidFill>
                      <a:schemeClr val="accent2"/>
                    </a:solidFill>
                    <a:prstDash val="solid"/>
                  </a:ln>
                  <a:solidFill>
                    <a:srgbClr val="FFFFFF"/>
                  </a:solidFill>
                  <a:effectLst>
                    <a:outerShdw dist="38100" dir="2700000" algn="tl" rotWithShape="0">
                      <a:schemeClr val="accent2"/>
                    </a:outerShdw>
                  </a:effectLst>
                </a:rPr>
                <a:t>OBJETIVOS</a:t>
              </a:r>
              <a:endParaRPr lang="es-GT"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7410" name="Picture 2" descr="Resultado de imagen para explor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033" y="2848117"/>
              <a:ext cx="822778" cy="82277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Shape 481"/>
          <p:cNvSpPr txBox="1">
            <a:spLocks/>
          </p:cNvSpPr>
          <p:nvPr/>
        </p:nvSpPr>
        <p:spPr>
          <a:xfrm>
            <a:off x="5747308" y="369651"/>
            <a:ext cx="2936250" cy="4079132"/>
          </a:xfrm>
          <a:prstGeom prst="rect">
            <a:avLst/>
          </a:prstGeom>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endParaRPr lang="es-ES" sz="1200" b="1" dirty="0" smtClean="0"/>
          </a:p>
          <a:p>
            <a:r>
              <a:rPr lang="es-ES" sz="1400" b="1" dirty="0" smtClean="0"/>
              <a:t>El verbo "identificar" en un objetivo describe capacidad de hacer, </a:t>
            </a:r>
          </a:p>
          <a:p>
            <a:r>
              <a:rPr lang="es-ES" sz="1400" b="1" dirty="0" smtClean="0"/>
              <a:t> El empleo de verbos tales como "aplicar", "manipular" y "operar", están en el campo de habilidades y destrezas. </a:t>
            </a:r>
          </a:p>
          <a:p>
            <a:r>
              <a:rPr lang="es-ES" sz="1400" b="1" dirty="0" smtClean="0"/>
              <a:t>Algunos verbos citados en los niveles de Comprensión, Análisis, Síntesis, y Evaluación, como por ejemplo:("interpretar', 'defender', 'explicar', categorizar', 'formular', 'proponer', 'juzgar', 'contratar' tienen ya una implicación en el ámbito del conocimiento crítico. </a:t>
            </a:r>
          </a:p>
          <a:p>
            <a:pPr marL="0" indent="0">
              <a:buFont typeface="Roboto Condensed Light"/>
              <a:buNone/>
            </a:pPr>
            <a:endParaRPr lang="es-ES" sz="1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9" name="Shape 479"/>
          <p:cNvSpPr/>
          <p:nvPr/>
        </p:nvSpPr>
        <p:spPr>
          <a:xfrm>
            <a:off x="4583504" y="1150581"/>
            <a:ext cx="1589700" cy="281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3F5378"/>
              </a:solidFill>
              <a:latin typeface="Roboto Condensed"/>
              <a:ea typeface="Roboto Condensed"/>
              <a:cs typeface="Roboto Condensed"/>
              <a:sym typeface="Roboto Condensed"/>
            </a:endParaRPr>
          </a:p>
        </p:txBody>
      </p:sp>
      <p:sp>
        <p:nvSpPr>
          <p:cNvPr id="480" name="Shape 48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24</a:t>
            </a:fld>
            <a:endParaRPr/>
          </a:p>
        </p:txBody>
      </p:sp>
      <p:sp>
        <p:nvSpPr>
          <p:cNvPr id="10" name="Rectángulo 2"/>
          <p:cNvSpPr/>
          <p:nvPr/>
        </p:nvSpPr>
        <p:spPr>
          <a:xfrm flipH="1">
            <a:off x="784079" y="949543"/>
            <a:ext cx="3262626" cy="36009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endParaRPr lang="es-GT" sz="2000" dirty="0">
              <a:latin typeface="Arial" panose="020B0604020202020204" pitchFamily="34" charset="0"/>
            </a:endParaRPr>
          </a:p>
          <a:p>
            <a:pPr algn="ctr"/>
            <a:r>
              <a:rPr lang="es-GT" sz="1600" dirty="0">
                <a:latin typeface="Arial" panose="020B0604020202020204" pitchFamily="34" charset="0"/>
              </a:rPr>
              <a:t>El dominio </a:t>
            </a:r>
            <a:r>
              <a:rPr lang="es-GT" sz="1600" b="1" dirty="0">
                <a:latin typeface="Arial" panose="020B0604020202020204" pitchFamily="34" charset="0"/>
              </a:rPr>
              <a:t>afectivo </a:t>
            </a:r>
            <a:r>
              <a:rPr lang="es-GT" sz="1600" dirty="0">
                <a:latin typeface="Arial" panose="020B0604020202020204" pitchFamily="34" charset="0"/>
              </a:rPr>
              <a:t>se centra en la </a:t>
            </a:r>
            <a:r>
              <a:rPr lang="es-GT" sz="1600" dirty="0" smtClean="0">
                <a:latin typeface="Arial" panose="020B0604020202020204" pitchFamily="34" charset="0"/>
              </a:rPr>
              <a:t>voluntad </a:t>
            </a:r>
            <a:r>
              <a:rPr lang="es-GT" sz="1600" dirty="0">
                <a:latin typeface="Arial" panose="020B0604020202020204" pitchFamily="34" charset="0"/>
              </a:rPr>
              <a:t>en poner atención, en participar, en valorar cosas, y en desarrollar un sistema personal de valores que sea consistente. elementos se hayan establecido </a:t>
            </a:r>
            <a:r>
              <a:rPr lang="es-GT" sz="1600" dirty="0" smtClean="0">
                <a:latin typeface="Arial" panose="020B0604020202020204" pitchFamily="34" charset="0"/>
              </a:rPr>
              <a:t>.</a:t>
            </a:r>
          </a:p>
          <a:p>
            <a:pPr algn="ctr"/>
            <a:endParaRPr lang="es-GT" sz="1600" dirty="0" smtClean="0">
              <a:latin typeface="Arial" panose="020B0604020202020204" pitchFamily="34" charset="0"/>
            </a:endParaRPr>
          </a:p>
          <a:p>
            <a:pPr algn="ctr"/>
            <a:r>
              <a:rPr lang="es-GT" sz="1600" dirty="0" smtClean="0">
                <a:latin typeface="Arial" panose="020B0604020202020204" pitchFamily="34" charset="0"/>
              </a:rPr>
              <a:t> </a:t>
            </a:r>
            <a:r>
              <a:rPr lang="es-GT" sz="1600" dirty="0">
                <a:latin typeface="Arial" panose="020B0604020202020204" pitchFamily="34" charset="0"/>
              </a:rPr>
              <a:t>Los objetivos dentro del </a:t>
            </a:r>
            <a:r>
              <a:rPr lang="es-GT" sz="1600" dirty="0" smtClean="0">
                <a:latin typeface="Arial" panose="020B0604020202020204" pitchFamily="34" charset="0"/>
              </a:rPr>
              <a:t>dominio </a:t>
            </a:r>
            <a:r>
              <a:rPr lang="es-GT" sz="1600" b="1" dirty="0">
                <a:latin typeface="Arial" panose="020B0604020202020204" pitchFamily="34" charset="0"/>
              </a:rPr>
              <a:t>psicomotor </a:t>
            </a:r>
            <a:r>
              <a:rPr lang="es-GT" sz="1600" dirty="0">
                <a:latin typeface="Arial" panose="020B0604020202020204" pitchFamily="34" charset="0"/>
              </a:rPr>
              <a:t>tienen que ver con la </a:t>
            </a:r>
            <a:r>
              <a:rPr lang="es-GT" sz="1600" dirty="0" smtClean="0">
                <a:latin typeface="Arial" panose="020B0604020202020204" pitchFamily="34" charset="0"/>
              </a:rPr>
              <a:t>coordinación </a:t>
            </a:r>
            <a:r>
              <a:rPr lang="es-GT" sz="1600" dirty="0">
                <a:latin typeface="Arial" panose="020B0604020202020204" pitchFamily="34" charset="0"/>
              </a:rPr>
              <a:t>gruesa y fina de los movimientos corporales y también con la comunicación verbal y no verbal </a:t>
            </a:r>
          </a:p>
        </p:txBody>
      </p:sp>
      <p:grpSp>
        <p:nvGrpSpPr>
          <p:cNvPr id="11" name="10 Grupo"/>
          <p:cNvGrpSpPr/>
          <p:nvPr/>
        </p:nvGrpSpPr>
        <p:grpSpPr>
          <a:xfrm>
            <a:off x="4717770" y="628701"/>
            <a:ext cx="2437279" cy="3921828"/>
            <a:chOff x="3854777" y="714672"/>
            <a:chExt cx="2437279" cy="3921828"/>
          </a:xfrm>
        </p:grpSpPr>
        <p:sp>
          <p:nvSpPr>
            <p:cNvPr id="12" name="Shape 478"/>
            <p:cNvSpPr/>
            <p:nvPr/>
          </p:nvSpPr>
          <p:spPr>
            <a:xfrm>
              <a:off x="3854777" y="714672"/>
              <a:ext cx="2437279" cy="3921828"/>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C7D3E6"/>
            </a:solidFill>
            <a:ln w="9525" cap="flat" cmpd="sng">
              <a:solidFill>
                <a:srgbClr val="92A8C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3F5378"/>
                </a:solidFill>
                <a:latin typeface="Roboto Condensed"/>
                <a:ea typeface="Roboto Condensed"/>
                <a:cs typeface="Roboto Condensed"/>
                <a:sym typeface="Roboto Condensed"/>
              </a:endParaRPr>
            </a:p>
          </p:txBody>
        </p:sp>
        <p:sp>
          <p:nvSpPr>
            <p:cNvPr id="13" name="CuadroTexto 3"/>
            <p:cNvSpPr txBox="1"/>
            <p:nvPr/>
          </p:nvSpPr>
          <p:spPr>
            <a:xfrm>
              <a:off x="4221220" y="2248754"/>
              <a:ext cx="1628436" cy="307777"/>
            </a:xfrm>
            <a:prstGeom prst="rect">
              <a:avLst/>
            </a:prstGeom>
            <a:noFill/>
          </p:spPr>
          <p:txBody>
            <a:bodyPr wrap="square" rtlCol="0">
              <a:spAutoFit/>
            </a:bodyPr>
            <a:lstStyle/>
            <a:p>
              <a:pPr algn="ctr"/>
              <a:r>
                <a:rPr lang="es-GT" b="1" dirty="0" smtClean="0">
                  <a:ln w="6600">
                    <a:solidFill>
                      <a:schemeClr val="accent2"/>
                    </a:solidFill>
                    <a:prstDash val="solid"/>
                  </a:ln>
                  <a:solidFill>
                    <a:srgbClr val="FFFFFF"/>
                  </a:solidFill>
                  <a:effectLst>
                    <a:outerShdw dist="38100" dir="2700000" algn="tl" rotWithShape="0">
                      <a:schemeClr val="accent2"/>
                    </a:outerShdw>
                  </a:effectLst>
                </a:rPr>
                <a:t>OBJETIVOS</a:t>
              </a:r>
              <a:endParaRPr lang="es-GT"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4" name="Picture 2" descr="Resultado de imagen para explor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033" y="2848117"/>
              <a:ext cx="822778" cy="8227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2890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8" name="Shape 48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a:p>
        </p:txBody>
      </p:sp>
      <p:pic>
        <p:nvPicPr>
          <p:cNvPr id="2" name="Imagen 1"/>
          <p:cNvPicPr>
            <a:picLocks noChangeAspect="1"/>
          </p:cNvPicPr>
          <p:nvPr/>
        </p:nvPicPr>
        <p:blipFill rotWithShape="1">
          <a:blip r:embed="rId3"/>
          <a:srcRect l="7747" t="17904" r="64789" b="5979"/>
          <a:stretch/>
        </p:blipFill>
        <p:spPr>
          <a:xfrm>
            <a:off x="1539883" y="0"/>
            <a:ext cx="6683233" cy="519457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p:nvPr/>
        </p:nvSpPr>
        <p:spPr>
          <a:xfrm>
            <a:off x="3203643" y="252919"/>
            <a:ext cx="5149173" cy="4621575"/>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C7D3E6"/>
          </a:solidFill>
          <a:ln w="9525" cap="flat" cmpd="sng">
            <a:solidFill>
              <a:srgbClr val="92A8C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3F5378"/>
              </a:solidFill>
              <a:latin typeface="Roboto Condensed"/>
              <a:ea typeface="Roboto Condensed"/>
              <a:cs typeface="Roboto Condensed"/>
              <a:sym typeface="Roboto Condensed"/>
            </a:endParaRPr>
          </a:p>
        </p:txBody>
      </p:sp>
      <p:sp>
        <p:nvSpPr>
          <p:cNvPr id="495" name="Shape 495"/>
          <p:cNvSpPr/>
          <p:nvPr/>
        </p:nvSpPr>
        <p:spPr>
          <a:xfrm>
            <a:off x="4039025" y="1037471"/>
            <a:ext cx="3912300" cy="249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3F5378"/>
              </a:solidFill>
              <a:latin typeface="Roboto Condensed"/>
              <a:ea typeface="Roboto Condensed"/>
              <a:cs typeface="Roboto Condensed"/>
              <a:sym typeface="Roboto Condensed"/>
            </a:endParaRPr>
          </a:p>
        </p:txBody>
      </p:sp>
      <p:sp>
        <p:nvSpPr>
          <p:cNvPr id="496" name="Shape 49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26</a:t>
            </a:fld>
            <a:endParaRPr/>
          </a:p>
        </p:txBody>
      </p:sp>
      <p:sp>
        <p:nvSpPr>
          <p:cNvPr id="497" name="Shape 497"/>
          <p:cNvSpPr txBox="1">
            <a:spLocks noGrp="1"/>
          </p:cNvSpPr>
          <p:nvPr>
            <p:ph type="body" idx="4294967295"/>
          </p:nvPr>
        </p:nvSpPr>
        <p:spPr>
          <a:xfrm>
            <a:off x="288623" y="1110714"/>
            <a:ext cx="2811600" cy="2132959"/>
          </a:xfrm>
          <a:prstGeom prst="rect">
            <a:avLst/>
          </a:prstGeom>
        </p:spPr>
        <p:txBody>
          <a:bodyPr spcFirstLastPara="1" wrap="square" lIns="91425" tIns="91425" rIns="91425" bIns="91425" anchor="ctr" anchorCtr="0">
            <a:noAutofit/>
          </a:bodyPr>
          <a:lstStyle/>
          <a:p>
            <a:endParaRPr lang="es-GT" sz="2000" dirty="0"/>
          </a:p>
          <a:p>
            <a:r>
              <a:rPr lang="es-GT" sz="2000" b="1" dirty="0"/>
              <a:t>Verbos observables para objetivos de instrucción del dominio afectivo </a:t>
            </a:r>
            <a:endParaRPr sz="2000" dirty="0"/>
          </a:p>
        </p:txBody>
      </p:sp>
      <p:sp>
        <p:nvSpPr>
          <p:cNvPr id="2" name="Rectángulo 1"/>
          <p:cNvSpPr/>
          <p:nvPr/>
        </p:nvSpPr>
        <p:spPr>
          <a:xfrm>
            <a:off x="3615444" y="515201"/>
            <a:ext cx="4361236"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Arial" panose="020B0604020202020204" pitchFamily="34" charset="0"/>
              <a:buChar char="•"/>
            </a:pPr>
            <a:r>
              <a:rPr lang="es-GT" sz="1800" dirty="0" smtClean="0">
                <a:latin typeface="Calibri" panose="020F0502020204030204" pitchFamily="34" charset="0"/>
              </a:rPr>
              <a:t>Aclama - Acuerda -Conviene -Argumenta </a:t>
            </a:r>
            <a:r>
              <a:rPr lang="es-GT" sz="1800" dirty="0">
                <a:latin typeface="Calibri" panose="020F0502020204030204" pitchFamily="34" charset="0"/>
              </a:rPr>
              <a:t>Asume </a:t>
            </a:r>
            <a:r>
              <a:rPr lang="es-GT" sz="1800" dirty="0" smtClean="0">
                <a:latin typeface="Calibri" panose="020F0502020204030204" pitchFamily="34" charset="0"/>
              </a:rPr>
              <a:t>-Ayuda -Intenta -Evita</a:t>
            </a:r>
          </a:p>
          <a:p>
            <a:pPr marL="285750" indent="-285750">
              <a:buFont typeface="Arial" panose="020B0604020202020204" pitchFamily="34" charset="0"/>
              <a:buChar char="•"/>
            </a:pPr>
            <a:r>
              <a:rPr lang="es-GT" sz="1800" dirty="0" smtClean="0">
                <a:latin typeface="Calibri" panose="020F0502020204030204" pitchFamily="34" charset="0"/>
              </a:rPr>
              <a:t>Reta- Colabora -Defiende </a:t>
            </a:r>
          </a:p>
          <a:p>
            <a:pPr marL="285750" indent="-285750">
              <a:buFont typeface="Arial" panose="020B0604020202020204" pitchFamily="34" charset="0"/>
              <a:buChar char="•"/>
            </a:pPr>
            <a:r>
              <a:rPr lang="es-GT" sz="1800" dirty="0" smtClean="0">
                <a:latin typeface="Calibri" panose="020F0502020204030204" pitchFamily="34" charset="0"/>
              </a:rPr>
              <a:t>Esta </a:t>
            </a:r>
            <a:r>
              <a:rPr lang="es-GT" sz="1800" dirty="0">
                <a:latin typeface="Calibri" panose="020F0502020204030204" pitchFamily="34" charset="0"/>
              </a:rPr>
              <a:t>en desacuerdo </a:t>
            </a:r>
            <a:endParaRPr lang="es-GT" sz="1800" dirty="0" smtClean="0">
              <a:latin typeface="Calibri" panose="020F0502020204030204" pitchFamily="34" charset="0"/>
            </a:endParaRPr>
          </a:p>
          <a:p>
            <a:pPr marL="285750" indent="-285750">
              <a:buFont typeface="Arial" panose="020B0604020202020204" pitchFamily="34" charset="0"/>
              <a:buChar char="•"/>
            </a:pPr>
            <a:r>
              <a:rPr lang="es-GT" sz="1800" dirty="0" smtClean="0">
                <a:latin typeface="Calibri" panose="020F0502020204030204" pitchFamily="34" charset="0"/>
              </a:rPr>
              <a:t>Disputa  -Participa </a:t>
            </a:r>
            <a:r>
              <a:rPr lang="es-GT" sz="1800" dirty="0">
                <a:latin typeface="Calibri" panose="020F0502020204030204" pitchFamily="34" charset="0"/>
              </a:rPr>
              <a:t>en </a:t>
            </a:r>
            <a:endParaRPr lang="es-GT" sz="1800" dirty="0" smtClean="0">
              <a:latin typeface="Calibri" panose="020F0502020204030204" pitchFamily="34" charset="0"/>
            </a:endParaRPr>
          </a:p>
          <a:p>
            <a:pPr marL="285750" indent="-285750">
              <a:buFont typeface="Arial" panose="020B0604020202020204" pitchFamily="34" charset="0"/>
              <a:buChar char="•"/>
            </a:pPr>
            <a:r>
              <a:rPr lang="es-GT" sz="1800" dirty="0" smtClean="0">
                <a:latin typeface="Calibri" panose="020F0502020204030204" pitchFamily="34" charset="0"/>
              </a:rPr>
              <a:t>Esta </a:t>
            </a:r>
            <a:r>
              <a:rPr lang="es-GT" sz="1800" dirty="0">
                <a:latin typeface="Calibri" panose="020F0502020204030204" pitchFamily="34" charset="0"/>
              </a:rPr>
              <a:t>atento a </a:t>
            </a:r>
          </a:p>
          <a:p>
            <a:pPr marL="285750" indent="-285750">
              <a:buFont typeface="Arial" panose="020B0604020202020204" pitchFamily="34" charset="0"/>
              <a:buChar char="•"/>
            </a:pPr>
            <a:r>
              <a:rPr lang="es-GT" sz="1800" dirty="0">
                <a:latin typeface="Calibri" panose="020F0502020204030204" pitchFamily="34" charset="0"/>
              </a:rPr>
              <a:t>Se Une a </a:t>
            </a:r>
            <a:endParaRPr lang="es-GT" sz="1800" dirty="0" smtClean="0">
              <a:latin typeface="Calibri" panose="020F0502020204030204" pitchFamily="34" charset="0"/>
            </a:endParaRPr>
          </a:p>
          <a:p>
            <a:pPr marL="285750" indent="-285750">
              <a:buFont typeface="Arial" panose="020B0604020202020204" pitchFamily="34" charset="0"/>
              <a:buChar char="•"/>
            </a:pPr>
            <a:r>
              <a:rPr lang="es-GT" sz="1800" dirty="0" smtClean="0">
                <a:latin typeface="Calibri" panose="020F0502020204030204" pitchFamily="34" charset="0"/>
              </a:rPr>
              <a:t>Ofrece </a:t>
            </a:r>
          </a:p>
          <a:p>
            <a:pPr marL="285750" indent="-285750">
              <a:buFont typeface="Arial" panose="020B0604020202020204" pitchFamily="34" charset="0"/>
              <a:buChar char="•"/>
            </a:pPr>
            <a:r>
              <a:rPr lang="es-GT" sz="1800" dirty="0" smtClean="0">
                <a:latin typeface="Calibri" panose="020F0502020204030204" pitchFamily="34" charset="0"/>
              </a:rPr>
              <a:t>Participa </a:t>
            </a:r>
            <a:r>
              <a:rPr lang="es-GT" sz="1800" dirty="0">
                <a:latin typeface="Calibri" panose="020F0502020204030204" pitchFamily="34" charset="0"/>
              </a:rPr>
              <a:t>en </a:t>
            </a:r>
            <a:endParaRPr lang="es-GT" sz="1800" dirty="0" smtClean="0">
              <a:latin typeface="Calibri" panose="020F0502020204030204" pitchFamily="34" charset="0"/>
            </a:endParaRPr>
          </a:p>
          <a:p>
            <a:pPr marL="285750" indent="-285750">
              <a:buFont typeface="Arial" panose="020B0604020202020204" pitchFamily="34" charset="0"/>
              <a:buChar char="•"/>
            </a:pPr>
            <a:r>
              <a:rPr lang="es-GT" sz="1800" dirty="0" smtClean="0">
                <a:latin typeface="Calibri" panose="020F0502020204030204" pitchFamily="34" charset="0"/>
              </a:rPr>
              <a:t>Elogia -Resiste -Comparte </a:t>
            </a:r>
          </a:p>
          <a:p>
            <a:pPr marL="285750" indent="-285750">
              <a:buFont typeface="Arial" panose="020B0604020202020204" pitchFamily="34" charset="0"/>
              <a:buChar char="•"/>
            </a:pPr>
            <a:r>
              <a:rPr lang="es-GT" sz="1800" dirty="0" smtClean="0">
                <a:latin typeface="Calibri" panose="020F0502020204030204" pitchFamily="34" charset="0"/>
              </a:rPr>
              <a:t>Se </a:t>
            </a:r>
            <a:r>
              <a:rPr lang="es-GT" sz="1800" dirty="0">
                <a:latin typeface="Calibri" panose="020F0502020204030204" pitchFamily="34" charset="0"/>
              </a:rPr>
              <a:t>ofrece como </a:t>
            </a:r>
            <a:r>
              <a:rPr lang="es-GT" sz="1800" dirty="0" smtClean="0">
                <a:latin typeface="Calibri" panose="020F0502020204030204" pitchFamily="34" charset="0"/>
              </a:rPr>
              <a:t>voluntario</a:t>
            </a:r>
          </a:p>
          <a:p>
            <a:r>
              <a:rPr lang="es-GT" sz="1200" dirty="0">
                <a:latin typeface="Calibri" panose="020F0502020204030204" pitchFamily="34" charset="0"/>
              </a:rPr>
              <a:t>	</a:t>
            </a:r>
          </a:p>
        </p:txBody>
      </p:sp>
      <p:pic>
        <p:nvPicPr>
          <p:cNvPr id="18434" name="Picture 2" descr="Resultado de imagen para explor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01" y="3212501"/>
            <a:ext cx="1540701" cy="16619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19458" name="Picture 2" descr="Resultado de imagen para grac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109" y="2510964"/>
            <a:ext cx="3697639" cy="1366901"/>
          </a:xfrm>
          <a:prstGeom prst="rect">
            <a:avLst/>
          </a:prstGeom>
          <a:noFill/>
          <a:extLst>
            <a:ext uri="{909E8E84-426E-40DD-AFC4-6F175D3DCCD1}">
              <a14:hiddenFill xmlns:a14="http://schemas.microsoft.com/office/drawing/2010/main">
                <a:solidFill>
                  <a:srgbClr val="FFFFFF"/>
                </a:solidFill>
              </a14:hiddenFill>
            </a:ext>
          </a:extLst>
        </p:spPr>
      </p:pic>
      <p:sp>
        <p:nvSpPr>
          <p:cNvPr id="502" name="Shape 50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a:p>
        </p:txBody>
      </p:sp>
      <p:grpSp>
        <p:nvGrpSpPr>
          <p:cNvPr id="505" name="Shape 505"/>
          <p:cNvGrpSpPr/>
          <p:nvPr/>
        </p:nvGrpSpPr>
        <p:grpSpPr>
          <a:xfrm>
            <a:off x="3098021" y="557719"/>
            <a:ext cx="2171814" cy="1835285"/>
            <a:chOff x="5972700" y="2330200"/>
            <a:chExt cx="411625" cy="387275"/>
          </a:xfrm>
        </p:grpSpPr>
        <p:sp>
          <p:nvSpPr>
            <p:cNvPr id="506" name="Shape 506"/>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04" name="Shape 504"/>
          <p:cNvSpPr txBox="1">
            <a:spLocks noGrp="1"/>
          </p:cNvSpPr>
          <p:nvPr>
            <p:ph type="subTitle" idx="4294967295"/>
          </p:nvPr>
        </p:nvSpPr>
        <p:spPr>
          <a:xfrm>
            <a:off x="934561" y="3369341"/>
            <a:ext cx="6593700" cy="104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t>¿ALGUNA PREGUNTA?</a:t>
            </a:r>
            <a:endParaRPr sz="2000" b="1" dirty="0"/>
          </a:p>
        </p:txBody>
      </p:sp>
      <p:sp>
        <p:nvSpPr>
          <p:cNvPr id="2" name="Rectángulo 1"/>
          <p:cNvSpPr/>
          <p:nvPr/>
        </p:nvSpPr>
        <p:spPr>
          <a:xfrm>
            <a:off x="3503752" y="3631842"/>
            <a:ext cx="1281448" cy="115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ctrTitle" idx="4294967295"/>
          </p:nvPr>
        </p:nvSpPr>
        <p:spPr>
          <a:xfrm>
            <a:off x="4427950" y="2674306"/>
            <a:ext cx="3440899" cy="294361"/>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400" dirty="0">
                <a:solidFill>
                  <a:srgbClr val="FF9800"/>
                </a:solidFill>
              </a:rPr>
              <a:t>E</a:t>
            </a:r>
            <a:r>
              <a:rPr lang="en" sz="2400" dirty="0" smtClean="0">
                <a:solidFill>
                  <a:srgbClr val="FF9800"/>
                </a:solidFill>
              </a:rPr>
              <a:t>SQUEMA</a:t>
            </a:r>
            <a:endParaRPr sz="2400" dirty="0">
              <a:solidFill>
                <a:srgbClr val="FF9800"/>
              </a:solidFill>
            </a:endParaRPr>
          </a:p>
        </p:txBody>
      </p:sp>
      <p:sp>
        <p:nvSpPr>
          <p:cNvPr id="214" name="Shape 214"/>
          <p:cNvSpPr txBox="1">
            <a:spLocks noGrp="1"/>
          </p:cNvSpPr>
          <p:nvPr>
            <p:ph type="subTitle" idx="4294967295"/>
          </p:nvPr>
        </p:nvSpPr>
        <p:spPr>
          <a:xfrm>
            <a:off x="568273" y="3069765"/>
            <a:ext cx="6593700" cy="1766170"/>
          </a:xfrm>
          <a:prstGeom prst="rect">
            <a:avLst/>
          </a:prstGeom>
        </p:spPr>
        <p:txBody>
          <a:bodyPr spcFirstLastPara="1" wrap="square" lIns="91425" tIns="91425" rIns="91425" bIns="91425" anchor="ctr" anchorCtr="0">
            <a:noAutofit/>
          </a:bodyPr>
          <a:lstStyle/>
          <a:p>
            <a:pPr marL="76200" indent="0" algn="ctr">
              <a:buNone/>
            </a:pPr>
            <a:r>
              <a:rPr lang="es-GT" sz="1800" b="1" dirty="0"/>
              <a:t>Esquema de Ana Domini y autores en el libro Animación de proyectos educativos pastorales</a:t>
            </a:r>
            <a:r>
              <a:rPr lang="es-GT" sz="1800" b="1" dirty="0" smtClean="0"/>
              <a:t>. ( </a:t>
            </a:r>
            <a:r>
              <a:rPr lang="es-GT" sz="1800" b="1" dirty="0"/>
              <a:t>Bonum Editores. Buenos Aires, </a:t>
            </a:r>
            <a:r>
              <a:rPr lang="es-GT" sz="1800" b="1" dirty="0" smtClean="0"/>
              <a:t>2006.)  Que </a:t>
            </a:r>
            <a:r>
              <a:rPr lang="es-GT" sz="1800" b="1" dirty="0"/>
              <a:t>nos permitirá ubicarnos en los requerimientos de cada momento y lo que corresponde hacer paso a paso a fin de asegurar el logro de la competencia que deseamos desarrollar. </a:t>
            </a:r>
          </a:p>
          <a:p>
            <a:pPr marL="0" lvl="0" indent="0" algn="ctr" rtl="0">
              <a:spcBef>
                <a:spcPts val="0"/>
              </a:spcBef>
              <a:spcAft>
                <a:spcPts val="0"/>
              </a:spcAft>
              <a:buNone/>
            </a:pPr>
            <a:endParaRPr sz="3200" b="1" dirty="0"/>
          </a:p>
        </p:txBody>
      </p:sp>
      <p:sp>
        <p:nvSpPr>
          <p:cNvPr id="216" name="Shape 2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pic>
        <p:nvPicPr>
          <p:cNvPr id="9" name="Picture 2" descr="Resultado de imagen para esquemas creativ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373" y="613775"/>
            <a:ext cx="3902627" cy="191842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463525" y="2899775"/>
            <a:ext cx="4094400" cy="1791222"/>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GT" sz="320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TAMBIÉN, SITUAR Y APLICAR UNA TEORÍA </a:t>
            </a:r>
            <a:r>
              <a:rPr lang="es-GT" sz="3200"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r>
            <a:br>
              <a:rPr lang="es-GT" sz="3200"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br>
            <a:r>
              <a:rPr lang="es-GT" sz="320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r>
            <a:br>
              <a:rPr lang="es-GT" sz="320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br>
            <a:r>
              <a:rPr lang="es-GT" sz="3200"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r>
            <a:br>
              <a:rPr lang="es-GT" sz="3200"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br>
            <a:r>
              <a:rPr lang="es-GT" sz="3200"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RELACIONADA CON LA PLANIFICACIÓN PASTORAL</a:t>
            </a:r>
            <a:endParaRPr sz="320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sp>
        <p:nvSpPr>
          <p:cNvPr id="223" name="Shape 2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sp>
        <p:nvSpPr>
          <p:cNvPr id="224" name="Shape 224"/>
          <p:cNvSpPr txBox="1"/>
          <p:nvPr/>
        </p:nvSpPr>
        <p:spPr>
          <a:xfrm>
            <a:off x="7378469" y="2342367"/>
            <a:ext cx="983231" cy="168475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None/>
            </a:pPr>
            <a:endParaRPr lang="en" sz="12000" b="1" dirty="0" smtClean="0">
              <a:solidFill>
                <a:srgbClr val="3F5378"/>
              </a:solidFill>
              <a:latin typeface="Roboto Condensed"/>
              <a:ea typeface="Roboto Condensed"/>
              <a:cs typeface="Roboto Condensed"/>
              <a:sym typeface="Roboto Condensed"/>
            </a:endParaRPr>
          </a:p>
          <a:p>
            <a:pPr marL="0" lvl="0" indent="0">
              <a:spcBef>
                <a:spcPts val="0"/>
              </a:spcBef>
              <a:spcAft>
                <a:spcPts val="0"/>
              </a:spcAft>
              <a:buNone/>
            </a:pPr>
            <a:endParaRPr lang="en" sz="12000" b="1" dirty="0">
              <a:solidFill>
                <a:srgbClr val="3F5378"/>
              </a:solidFill>
              <a:latin typeface="Roboto Condensed"/>
              <a:ea typeface="Roboto Condensed"/>
              <a:cs typeface="Roboto Condensed"/>
              <a:sym typeface="Roboto Condensed"/>
            </a:endParaRPr>
          </a:p>
          <a:p>
            <a:pPr marL="0" lvl="0" indent="0">
              <a:spcBef>
                <a:spcPts val="0"/>
              </a:spcBef>
              <a:spcAft>
                <a:spcPts val="0"/>
              </a:spcAft>
              <a:buNone/>
            </a:pPr>
            <a:endParaRPr lang="en" sz="12000" b="1" dirty="0" smtClean="0">
              <a:solidFill>
                <a:srgbClr val="3F5378"/>
              </a:solidFill>
              <a:latin typeface="Roboto Condensed"/>
              <a:ea typeface="Roboto Condensed"/>
              <a:cs typeface="Roboto Condensed"/>
              <a:sym typeface="Roboto Condensed"/>
            </a:endParaRPr>
          </a:p>
          <a:p>
            <a:pPr marL="0" lvl="0" indent="0">
              <a:spcBef>
                <a:spcPts val="0"/>
              </a:spcBef>
              <a:spcAft>
                <a:spcPts val="0"/>
              </a:spcAft>
              <a:buNone/>
            </a:pPr>
            <a:r>
              <a:rPr lang="en" sz="12000" b="1" dirty="0" smtClean="0">
                <a:solidFill>
                  <a:srgbClr val="3F5378"/>
                </a:solidFill>
                <a:latin typeface="Roboto Condensed"/>
                <a:ea typeface="Roboto Condensed"/>
                <a:cs typeface="Roboto Condensed"/>
                <a:sym typeface="Roboto Condensed"/>
              </a:rPr>
              <a:t>1</a:t>
            </a:r>
            <a:endParaRPr sz="3000" b="1" dirty="0">
              <a:solidFill>
                <a:srgbClr val="3F5378"/>
              </a:solidFill>
              <a:latin typeface="Roboto Condensed"/>
              <a:ea typeface="Roboto Condensed"/>
              <a:cs typeface="Roboto Condensed"/>
              <a:sym typeface="Roboto Condensed"/>
            </a:endParaRPr>
          </a:p>
        </p:txBody>
      </p:sp>
      <p:pic>
        <p:nvPicPr>
          <p:cNvPr id="3074" name="Picture 2" descr="Resultado de imagen para NO SOLO CONO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892" y="19924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930013" y="807929"/>
            <a:ext cx="554288" cy="24622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GT" sz="1000" b="1" spc="50" dirty="0" smtClean="0">
                <a:ln w="9525" cmpd="sng">
                  <a:solidFill>
                    <a:schemeClr val="accent1"/>
                  </a:solidFill>
                  <a:prstDash val="solid"/>
                </a:ln>
                <a:solidFill>
                  <a:srgbClr val="70AD47">
                    <a:tint val="1000"/>
                  </a:srgbClr>
                </a:solidFill>
                <a:effectLst>
                  <a:glow rad="38100">
                    <a:schemeClr val="accent1">
                      <a:alpha val="40000"/>
                    </a:schemeClr>
                  </a:glow>
                </a:effectLst>
              </a:rPr>
              <a:t>NO</a:t>
            </a:r>
            <a:endParaRPr lang="es-GT"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Shape 230"/>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sp>
        <p:nvSpPr>
          <p:cNvPr id="231" name="Shape 23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pic>
        <p:nvPicPr>
          <p:cNvPr id="2" name="Imagen 1"/>
          <p:cNvPicPr>
            <a:picLocks noChangeAspect="1"/>
          </p:cNvPicPr>
          <p:nvPr/>
        </p:nvPicPr>
        <p:blipFill>
          <a:blip r:embed="rId3"/>
          <a:stretch>
            <a:fillRect/>
          </a:stretch>
        </p:blipFill>
        <p:spPr>
          <a:xfrm>
            <a:off x="2248421" y="682668"/>
            <a:ext cx="5254670" cy="3895595"/>
          </a:xfrm>
          <a:prstGeom prst="rect">
            <a:avLst/>
          </a:prstGeom>
        </p:spPr>
      </p:pic>
      <p:pic>
        <p:nvPicPr>
          <p:cNvPr id="4098" name="Picture 2" descr="Resultado de imagen para sorprendi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66" y="1269628"/>
            <a:ext cx="1916394" cy="21155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PARA ALCANZAR</a:t>
            </a:r>
            <a:endParaRPr dirty="0"/>
          </a:p>
        </p:txBody>
      </p:sp>
      <p:sp>
        <p:nvSpPr>
          <p:cNvPr id="237" name="Shape 237"/>
          <p:cNvSpPr txBox="1">
            <a:spLocks noGrp="1"/>
          </p:cNvSpPr>
          <p:nvPr>
            <p:ph type="body" idx="1"/>
          </p:nvPr>
        </p:nvSpPr>
        <p:spPr>
          <a:xfrm>
            <a:off x="223704" y="1440493"/>
            <a:ext cx="6132600" cy="3488909"/>
          </a:xfrm>
          <a:prstGeom prst="rect">
            <a:avLst/>
          </a:prstGeom>
        </p:spPr>
        <p:txBody>
          <a:bodyPr spcFirstLastPara="1" wrap="square" lIns="91425" tIns="91425" rIns="91425" bIns="91425" anchor="ctr" anchorCtr="0">
            <a:noAutofit/>
          </a:bodyPr>
          <a:lstStyle/>
          <a:p>
            <a:pPr marL="76200" indent="0">
              <a:buNone/>
            </a:pPr>
            <a:r>
              <a:rPr lang="es-GT" b="1" dirty="0"/>
              <a:t>Tres son los propósitos de este momento:</a:t>
            </a:r>
          </a:p>
          <a:p>
            <a:pPr lvl="0"/>
            <a:r>
              <a:rPr lang="es-GT" sz="1600" b="1" dirty="0"/>
              <a:t>Determinar cuál es la importancia y alcances de la formulación de objetivos.</a:t>
            </a:r>
          </a:p>
          <a:p>
            <a:endParaRPr lang="es-GT" sz="1600" b="1" dirty="0"/>
          </a:p>
          <a:p>
            <a:pPr lvl="0"/>
            <a:r>
              <a:rPr lang="es-GT" sz="1600" b="1" dirty="0"/>
              <a:t>Poder diferenciar entre un objetivo y una meta.</a:t>
            </a:r>
          </a:p>
          <a:p>
            <a:endParaRPr lang="es-GT" sz="1600" b="1" dirty="0"/>
          </a:p>
          <a:p>
            <a:pPr lvl="0"/>
            <a:r>
              <a:rPr lang="es-GT" sz="1600" b="1" dirty="0"/>
              <a:t>Reconocer los componentes de un objetivo.</a:t>
            </a:r>
          </a:p>
          <a:p>
            <a:pPr marL="76200" indent="0">
              <a:buNone/>
            </a:pPr>
            <a:r>
              <a:rPr lang="es-GT" sz="1600" b="1" dirty="0"/>
              <a:t> </a:t>
            </a:r>
          </a:p>
          <a:p>
            <a:pPr lvl="0"/>
            <a:r>
              <a:rPr lang="es-GT" sz="1600" b="1" dirty="0"/>
              <a:t>Elaborar objetivos   que respondan al planeamiento pastoral.</a:t>
            </a:r>
          </a:p>
          <a:p>
            <a:pPr marL="76200" indent="0">
              <a:buNone/>
            </a:pPr>
            <a:r>
              <a:rPr lang="es-GT" sz="1600" b="1" dirty="0"/>
              <a:t> </a:t>
            </a:r>
          </a:p>
          <a:p>
            <a:pPr lvl="0"/>
            <a:r>
              <a:rPr lang="es-GT" sz="1600" b="1" dirty="0"/>
              <a:t>Conocer el proceso de formulación de objetivos.</a:t>
            </a:r>
          </a:p>
          <a:p>
            <a:pPr marL="457200" lvl="0" indent="-381000" rtl="0">
              <a:spcBef>
                <a:spcPts val="0"/>
              </a:spcBef>
              <a:spcAft>
                <a:spcPts val="0"/>
              </a:spcAft>
              <a:buSzPts val="2400"/>
              <a:buChar char="▰"/>
            </a:pPr>
            <a:endParaRPr b="1" dirty="0"/>
          </a:p>
        </p:txBody>
      </p:sp>
      <p:sp>
        <p:nvSpPr>
          <p:cNvPr id="238" name="Shape 23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grpSp>
        <p:nvGrpSpPr>
          <p:cNvPr id="239" name="Shape 239"/>
          <p:cNvGrpSpPr/>
          <p:nvPr/>
        </p:nvGrpSpPr>
        <p:grpSpPr>
          <a:xfrm>
            <a:off x="282216" y="590918"/>
            <a:ext cx="369505" cy="369505"/>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5122" name="Picture 2" descr="Resultado de imagen para propÃ³si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675" y="1440493"/>
            <a:ext cx="2630646"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sz="3200" dirty="0"/>
              <a:t>Para comenzar </a:t>
            </a:r>
            <a:r>
              <a:rPr lang="es-GT" dirty="0"/>
              <a:t/>
            </a:r>
            <a:br>
              <a:rPr lang="es-GT" dirty="0"/>
            </a:br>
            <a:endParaRPr lang="es-GT" dirty="0"/>
          </a:p>
        </p:txBody>
      </p:sp>
      <p:sp>
        <p:nvSpPr>
          <p:cNvPr id="3" name="Marcador de texto 2"/>
          <p:cNvSpPr>
            <a:spLocks noGrp="1"/>
          </p:cNvSpPr>
          <p:nvPr>
            <p:ph type="body" idx="1"/>
          </p:nvPr>
        </p:nvSpPr>
        <p:spPr>
          <a:xfrm>
            <a:off x="814275" y="1327349"/>
            <a:ext cx="6132600" cy="3883477"/>
          </a:xfrm>
        </p:spPr>
        <p:txBody>
          <a:bodyPr/>
          <a:lstStyle/>
          <a:p>
            <a:r>
              <a:rPr lang="es-GT" sz="1800" b="1" dirty="0" smtClean="0"/>
              <a:t>a</a:t>
            </a:r>
            <a:r>
              <a:rPr lang="es-GT" sz="1800" b="1" dirty="0"/>
              <a:t>. Con frecuencia las intenciones de una determinada actividad son expresadas en forma de metas y objetivos. </a:t>
            </a:r>
            <a:endParaRPr lang="es-GT" sz="1800" b="1" dirty="0" smtClean="0"/>
          </a:p>
          <a:p>
            <a:endParaRPr lang="es-GT" sz="1800" b="1" dirty="0"/>
          </a:p>
          <a:p>
            <a:r>
              <a:rPr lang="es-GT" sz="1800" b="1" dirty="0"/>
              <a:t>b. Cuando hablamos de metas estamos refiriéndonos a las </a:t>
            </a:r>
            <a:r>
              <a:rPr lang="es-GT" sz="1800" b="1" dirty="0" smtClean="0"/>
              <a:t>declaraciones </a:t>
            </a:r>
            <a:r>
              <a:rPr lang="es-GT" sz="1800" b="1" dirty="0"/>
              <a:t>generales de intencionalidad de una acción determinada. </a:t>
            </a:r>
            <a:endParaRPr lang="es-GT" sz="1800" b="1" dirty="0" smtClean="0"/>
          </a:p>
          <a:p>
            <a:endParaRPr lang="es-GT" sz="1800" b="1" dirty="0"/>
          </a:p>
          <a:p>
            <a:r>
              <a:rPr lang="es-GT" sz="1800" b="1" dirty="0"/>
              <a:t>c. Los objetivos por su parte suelen ser formulaciones más específicas que indican aquello que nuestros destinatarios o nuestra propuesta quiere lograr en un espacio determinado de tiempo. </a:t>
            </a:r>
          </a:p>
          <a:p>
            <a:endParaRPr lang="es-GT"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GT" smtClean="0"/>
              <a:t>7</a:t>
            </a:fld>
            <a:endParaRPr lang="es-GT"/>
          </a:p>
        </p:txBody>
      </p:sp>
      <p:pic>
        <p:nvPicPr>
          <p:cNvPr id="6146" name="Picture 2" descr="Resultado de imagen para iniciem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875" y="695194"/>
            <a:ext cx="2202366" cy="368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765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sz="3200" dirty="0"/>
              <a:t>Para comenzar </a:t>
            </a:r>
            <a:r>
              <a:rPr lang="es-GT" dirty="0"/>
              <a:t/>
            </a:r>
            <a:br>
              <a:rPr lang="es-GT" dirty="0"/>
            </a:br>
            <a:endParaRPr lang="es-GT" dirty="0"/>
          </a:p>
        </p:txBody>
      </p:sp>
      <p:sp>
        <p:nvSpPr>
          <p:cNvPr id="3" name="Marcador de texto 2"/>
          <p:cNvSpPr>
            <a:spLocks noGrp="1"/>
          </p:cNvSpPr>
          <p:nvPr>
            <p:ph type="body" idx="1"/>
          </p:nvPr>
        </p:nvSpPr>
        <p:spPr>
          <a:xfrm>
            <a:off x="298315" y="1327349"/>
            <a:ext cx="6648560" cy="3883477"/>
          </a:xfrm>
        </p:spPr>
        <p:txBody>
          <a:bodyPr/>
          <a:lstStyle/>
          <a:p>
            <a:r>
              <a:rPr lang="es-GT" sz="1600" b="1" dirty="0" smtClean="0"/>
              <a:t>d</a:t>
            </a:r>
            <a:r>
              <a:rPr lang="es-GT" sz="1600" b="1" dirty="0"/>
              <a:t>. Por esta razón es importante saber redactar objetivos ya que si se formulan de forma clara, se constituyen en una herramienta funda-mental para la planificación, ya que nos permiten escoger de </a:t>
            </a:r>
            <a:r>
              <a:rPr lang="es-GT" sz="1600" b="1" dirty="0" smtClean="0"/>
              <a:t>forma </a:t>
            </a:r>
            <a:r>
              <a:rPr lang="es-GT" sz="1600" b="1" dirty="0"/>
              <a:t>racional los procesos por desarrollar en una actividad específica sea esta del carácter didáctico o relacionada con la planificación y animación pastoral. </a:t>
            </a:r>
            <a:endParaRPr lang="es-GT" sz="1600" b="1" dirty="0" smtClean="0"/>
          </a:p>
          <a:p>
            <a:endParaRPr lang="es-GT" sz="1600" b="1" dirty="0"/>
          </a:p>
          <a:p>
            <a:r>
              <a:rPr lang="es-GT" sz="1600" b="1" dirty="0"/>
              <a:t>e. También estos nos permitirán desde su formulación tener algunos criterios de evaluación con lo que se asegura el seguimiento. </a:t>
            </a:r>
            <a:endParaRPr lang="es-GT" sz="1600" b="1" dirty="0" smtClean="0"/>
          </a:p>
          <a:p>
            <a:endParaRPr lang="es-GT" sz="1600" b="1" dirty="0"/>
          </a:p>
          <a:p>
            <a:r>
              <a:rPr lang="es-GT" sz="1600" b="1" dirty="0"/>
              <a:t>f. Sólo para ubicarnos miremos cuál es el proceso previo y posterior a la formulación de objetivos ya que sin él podemos perder </a:t>
            </a:r>
            <a:r>
              <a:rPr lang="es-GT" sz="1600" b="1" dirty="0" smtClean="0"/>
              <a:t>perspectiva</a:t>
            </a:r>
            <a:r>
              <a:rPr lang="es-GT" sz="1600" b="1" dirty="0"/>
              <a:t>. </a:t>
            </a:r>
          </a:p>
          <a:p>
            <a:endParaRPr lang="es-GT"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GT" smtClean="0"/>
              <a:t>8</a:t>
            </a:fld>
            <a:endParaRPr lang="es-GT"/>
          </a:p>
        </p:txBody>
      </p:sp>
      <p:pic>
        <p:nvPicPr>
          <p:cNvPr id="6146" name="Picture 2" descr="Resultado de imagen para iniciem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875" y="695194"/>
            <a:ext cx="2202366" cy="368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031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685800" y="544881"/>
            <a:ext cx="5567700" cy="368891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7200" dirty="0">
                <a:solidFill>
                  <a:srgbClr val="FF9800"/>
                </a:solidFill>
              </a:rPr>
              <a:t>BIG CONCEPT</a:t>
            </a:r>
            <a:endParaRPr sz="7200" dirty="0">
              <a:solidFill>
                <a:srgbClr val="FF9800"/>
              </a:solidFill>
            </a:endParaRPr>
          </a:p>
        </p:txBody>
      </p:sp>
      <p:sp>
        <p:nvSpPr>
          <p:cNvPr id="249" name="Shape 249"/>
          <p:cNvSpPr txBox="1">
            <a:spLocks noGrp="1"/>
          </p:cNvSpPr>
          <p:nvPr>
            <p:ph type="subTitle" idx="4294967295"/>
          </p:nvPr>
        </p:nvSpPr>
        <p:spPr>
          <a:xfrm>
            <a:off x="685800" y="4322340"/>
            <a:ext cx="6142084" cy="512706"/>
          </a:xfrm>
          <a:prstGeom prst="rect">
            <a:avLst/>
          </a:prstGeom>
        </p:spPr>
        <p:txBody>
          <a:bodyPr spcFirstLastPara="1" wrap="square" lIns="91425" tIns="91425" rIns="91425" bIns="91425" anchor="ctr" anchorCtr="0">
            <a:noAutofit/>
          </a:bodyPr>
          <a:lstStyle/>
          <a:p>
            <a:pPr marL="0" lvl="0" indent="0" rtl="0">
              <a:spcBef>
                <a:spcPts val="600"/>
              </a:spcBef>
              <a:spcAft>
                <a:spcPts val="1000"/>
              </a:spcAft>
              <a:buNone/>
            </a:pPr>
            <a:r>
              <a:rPr lang="es-GT"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PROCESO PREVIO Y POSTERIOR AL  OBJETIVO</a:t>
            </a:r>
            <a:endParaRP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nvGrpSpPr>
          <p:cNvPr id="250" name="Shape 250"/>
          <p:cNvGrpSpPr/>
          <p:nvPr/>
        </p:nvGrpSpPr>
        <p:grpSpPr>
          <a:xfrm>
            <a:off x="6682481" y="378837"/>
            <a:ext cx="1588639" cy="1588655"/>
            <a:chOff x="6643075" y="3664250"/>
            <a:chExt cx="407950" cy="407975"/>
          </a:xfrm>
        </p:grpSpPr>
        <p:sp>
          <p:nvSpPr>
            <p:cNvPr id="251" name="Shape 251"/>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3" name="Shape 253"/>
          <p:cNvGrpSpPr/>
          <p:nvPr/>
        </p:nvGrpSpPr>
        <p:grpSpPr>
          <a:xfrm rot="-587363">
            <a:off x="6589251" y="2174497"/>
            <a:ext cx="653127" cy="653134"/>
            <a:chOff x="576250" y="4319400"/>
            <a:chExt cx="442075" cy="442050"/>
          </a:xfrm>
        </p:grpSpPr>
        <p:sp>
          <p:nvSpPr>
            <p:cNvPr id="254" name="Shape 254"/>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58" name="Shape 258"/>
          <p:cNvSpPr/>
          <p:nvPr/>
        </p:nvSpPr>
        <p:spPr>
          <a:xfrm>
            <a:off x="6302724" y="745608"/>
            <a:ext cx="248336" cy="23712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p:nvPr/>
        </p:nvSpPr>
        <p:spPr>
          <a:xfrm rot="2697322">
            <a:off x="7939080" y="1959478"/>
            <a:ext cx="376961" cy="35993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a:off x="8237292" y="1754006"/>
            <a:ext cx="150972" cy="14422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rot="1280149">
            <a:off x="6130690" y="1460796"/>
            <a:ext cx="150975" cy="14420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pic>
        <p:nvPicPr>
          <p:cNvPr id="2" name="Imagen 1"/>
          <p:cNvPicPr>
            <a:picLocks noChangeAspect="1"/>
          </p:cNvPicPr>
          <p:nvPr/>
        </p:nvPicPr>
        <p:blipFill>
          <a:blip r:embed="rId3"/>
          <a:stretch>
            <a:fillRect/>
          </a:stretch>
        </p:blipFill>
        <p:spPr>
          <a:xfrm>
            <a:off x="175949" y="537192"/>
            <a:ext cx="6362531" cy="3743205"/>
          </a:xfrm>
          <a:prstGeom prst="rect">
            <a:avLst/>
          </a:prstGeom>
        </p:spPr>
      </p:pic>
      <p:pic>
        <p:nvPicPr>
          <p:cNvPr id="7170"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4327" y="335880"/>
            <a:ext cx="3229673" cy="4128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1285</Words>
  <Application>Microsoft Office PowerPoint</Application>
  <PresentationFormat>Presentación en pantalla (16:9)</PresentationFormat>
  <Paragraphs>145</Paragraphs>
  <Slides>27</Slides>
  <Notes>25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Arvo</vt:lpstr>
      <vt:lpstr>Roboto Condensed</vt:lpstr>
      <vt:lpstr>Roboto Condensed Light</vt:lpstr>
      <vt:lpstr>Salerio template</vt:lpstr>
      <vt:lpstr>Los objetivos y planificación  pastoral: una propuesta formativa.</vt:lpstr>
      <vt:lpstr>PRESENTACIÓN</vt:lpstr>
      <vt:lpstr>ESQUEMA</vt:lpstr>
      <vt:lpstr>TAMBIÉN, SITUAR Y APLICAR UNA TEORÍA    RELACIONADA CON LA PLANIFICACIÓN PASTORAL</vt:lpstr>
      <vt:lpstr>Presentación de PowerPoint</vt:lpstr>
      <vt:lpstr>PARA ALCANZAR</vt:lpstr>
      <vt:lpstr>Para comenzar  </vt:lpstr>
      <vt:lpstr>Para comenzar  </vt:lpstr>
      <vt:lpstr>BIG CONCEPT</vt:lpstr>
      <vt:lpstr>PROCESO</vt:lpstr>
      <vt:lpstr>PARA  SABER</vt:lpstr>
      <vt:lpstr>PARA  SABER</vt:lpstr>
      <vt:lpstr>Presentación de PowerPoint</vt:lpstr>
      <vt:lpstr>Debemos  tomar en cuenta…</vt:lpstr>
      <vt:lpstr>Cómo redactar objetivos.</vt:lpstr>
      <vt:lpstr>Condiciones</vt:lpstr>
      <vt:lpstr>Presentación de PowerPoint</vt:lpstr>
      <vt:lpstr>100%</vt:lpstr>
      <vt:lpstr>DOMINIOS</vt:lpstr>
      <vt:lpstr>DOMINIOS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objetivos y planificación  pastoral: una propuesta formativa.</dc:title>
  <dc:creator>HNO ABDON</dc:creator>
  <cp:lastModifiedBy>abdonfsc</cp:lastModifiedBy>
  <cp:revision>39</cp:revision>
  <dcterms:modified xsi:type="dcterms:W3CDTF">2018-07-28T03:41:18Z</dcterms:modified>
</cp:coreProperties>
</file>